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60" r:id="rId3"/>
    <p:sldId id="261" r:id="rId4"/>
    <p:sldId id="262" r:id="rId5"/>
    <p:sldId id="278" r:id="rId6"/>
    <p:sldId id="279" r:id="rId7"/>
    <p:sldId id="263" r:id="rId8"/>
    <p:sldId id="280" r:id="rId9"/>
    <p:sldId id="264" r:id="rId10"/>
    <p:sldId id="265" r:id="rId11"/>
    <p:sldId id="266" r:id="rId12"/>
    <p:sldId id="267" r:id="rId13"/>
    <p:sldId id="268" r:id="rId14"/>
    <p:sldId id="269" r:id="rId15"/>
    <p:sldId id="270" r:id="rId16"/>
    <p:sldId id="281" r:id="rId17"/>
    <p:sldId id="271" r:id="rId18"/>
    <p:sldId id="272" r:id="rId19"/>
    <p:sldId id="273" r:id="rId20"/>
    <p:sldId id="274" r:id="rId21"/>
    <p:sldId id="257" r:id="rId22"/>
    <p:sldId id="258" r:id="rId23"/>
    <p:sldId id="259" r:id="rId24"/>
    <p:sldId id="277" r:id="rId25"/>
    <p:sldId id="276" r:id="rId26"/>
    <p:sldId id="275"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72FA1F-4375-45DE-914C-2DEF0EC1B7C9}" type="datetimeFigureOut">
              <a:rPr lang="zh-CN" altLang="en-US" smtClean="0"/>
              <a:t>2020/10/6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A8E8A2-672B-4FD7-8EB5-59DD1D9DA13A}" type="slidenum">
              <a:rPr lang="zh-CN" altLang="en-US" smtClean="0"/>
              <a:t>‹#›</a:t>
            </a:fld>
            <a:endParaRPr lang="zh-CN" altLang="en-US"/>
          </a:p>
        </p:txBody>
      </p:sp>
    </p:spTree>
    <p:extLst>
      <p:ext uri="{BB962C8B-B14F-4D97-AF65-F5344CB8AC3E}">
        <p14:creationId xmlns:p14="http://schemas.microsoft.com/office/powerpoint/2010/main" val="161957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A8E8A2-672B-4FD7-8EB5-59DD1D9DA13A}" type="slidenum">
              <a:rPr lang="zh-CN" altLang="en-US" smtClean="0"/>
              <a:t>3</a:t>
            </a:fld>
            <a:endParaRPr lang="zh-CN" altLang="en-US"/>
          </a:p>
        </p:txBody>
      </p:sp>
    </p:spTree>
    <p:extLst>
      <p:ext uri="{BB962C8B-B14F-4D97-AF65-F5344CB8AC3E}">
        <p14:creationId xmlns:p14="http://schemas.microsoft.com/office/powerpoint/2010/main" val="3508219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A8E8A2-672B-4FD7-8EB5-59DD1D9DA13A}" type="slidenum">
              <a:rPr lang="zh-CN" altLang="en-US" smtClean="0"/>
              <a:t>12</a:t>
            </a:fld>
            <a:endParaRPr lang="zh-CN" altLang="en-US"/>
          </a:p>
        </p:txBody>
      </p:sp>
    </p:spTree>
    <p:extLst>
      <p:ext uri="{BB962C8B-B14F-4D97-AF65-F5344CB8AC3E}">
        <p14:creationId xmlns:p14="http://schemas.microsoft.com/office/powerpoint/2010/main" val="942059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F94A4-C987-479A-8C48-48103FB522C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339B315-1B06-4A31-8DE9-5E574B28DC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634F3DD-5168-4288-AE64-EADBCB43CACC}"/>
              </a:ext>
            </a:extLst>
          </p:cNvPr>
          <p:cNvSpPr>
            <a:spLocks noGrp="1"/>
          </p:cNvSpPr>
          <p:nvPr>
            <p:ph type="dt" sz="half" idx="10"/>
          </p:nvPr>
        </p:nvSpPr>
        <p:spPr/>
        <p:txBody>
          <a:bodyPr/>
          <a:lstStyle/>
          <a:p>
            <a:fld id="{65DB53C3-4E53-4728-A120-75F6BE9720E6}" type="datetimeFigureOut">
              <a:rPr lang="zh-CN" altLang="en-US" smtClean="0"/>
              <a:t>2020/10/6</a:t>
            </a:fld>
            <a:endParaRPr lang="zh-CN" altLang="en-US"/>
          </a:p>
        </p:txBody>
      </p:sp>
      <p:sp>
        <p:nvSpPr>
          <p:cNvPr id="5" name="页脚占位符 4">
            <a:extLst>
              <a:ext uri="{FF2B5EF4-FFF2-40B4-BE49-F238E27FC236}">
                <a16:creationId xmlns:a16="http://schemas.microsoft.com/office/drawing/2014/main" id="{72CB312D-2FC3-473B-BBF7-29E1AB6D40C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A3EB6F2-A1D4-435A-BD2A-0B0C2F382D48}"/>
              </a:ext>
            </a:extLst>
          </p:cNvPr>
          <p:cNvSpPr>
            <a:spLocks noGrp="1"/>
          </p:cNvSpPr>
          <p:nvPr>
            <p:ph type="sldNum" sz="quarter" idx="12"/>
          </p:nvPr>
        </p:nvSpPr>
        <p:spPr/>
        <p:txBody>
          <a:bodyPr/>
          <a:lstStyle/>
          <a:p>
            <a:fld id="{655DEB4F-C4B7-41E7-B8FC-2246E421EE51}" type="slidenum">
              <a:rPr lang="zh-CN" altLang="en-US" smtClean="0"/>
              <a:t>‹#›</a:t>
            </a:fld>
            <a:endParaRPr lang="zh-CN" altLang="en-US"/>
          </a:p>
        </p:txBody>
      </p:sp>
    </p:spTree>
    <p:extLst>
      <p:ext uri="{BB962C8B-B14F-4D97-AF65-F5344CB8AC3E}">
        <p14:creationId xmlns:p14="http://schemas.microsoft.com/office/powerpoint/2010/main" val="3001120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1AD03D-CA02-4D18-A011-727B85BF6E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44B6D1A-357B-4D86-88B8-B9E70971CC4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8CEA9-59AB-4F27-B047-70BF1158F323}"/>
              </a:ext>
            </a:extLst>
          </p:cNvPr>
          <p:cNvSpPr>
            <a:spLocks noGrp="1"/>
          </p:cNvSpPr>
          <p:nvPr>
            <p:ph type="dt" sz="half" idx="10"/>
          </p:nvPr>
        </p:nvSpPr>
        <p:spPr/>
        <p:txBody>
          <a:bodyPr/>
          <a:lstStyle/>
          <a:p>
            <a:fld id="{65DB53C3-4E53-4728-A120-75F6BE9720E6}" type="datetimeFigureOut">
              <a:rPr lang="zh-CN" altLang="en-US" smtClean="0"/>
              <a:t>2020/10/6</a:t>
            </a:fld>
            <a:endParaRPr lang="zh-CN" altLang="en-US"/>
          </a:p>
        </p:txBody>
      </p:sp>
      <p:sp>
        <p:nvSpPr>
          <p:cNvPr id="5" name="页脚占位符 4">
            <a:extLst>
              <a:ext uri="{FF2B5EF4-FFF2-40B4-BE49-F238E27FC236}">
                <a16:creationId xmlns:a16="http://schemas.microsoft.com/office/drawing/2014/main" id="{D6FE532A-142A-4883-BCED-4B5525F8AC0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659D5E9-F67B-4BC1-A9C3-56804BBF46BD}"/>
              </a:ext>
            </a:extLst>
          </p:cNvPr>
          <p:cNvSpPr>
            <a:spLocks noGrp="1"/>
          </p:cNvSpPr>
          <p:nvPr>
            <p:ph type="sldNum" sz="quarter" idx="12"/>
          </p:nvPr>
        </p:nvSpPr>
        <p:spPr/>
        <p:txBody>
          <a:bodyPr/>
          <a:lstStyle/>
          <a:p>
            <a:fld id="{655DEB4F-C4B7-41E7-B8FC-2246E421EE51}" type="slidenum">
              <a:rPr lang="zh-CN" altLang="en-US" smtClean="0"/>
              <a:t>‹#›</a:t>
            </a:fld>
            <a:endParaRPr lang="zh-CN" altLang="en-US"/>
          </a:p>
        </p:txBody>
      </p:sp>
    </p:spTree>
    <p:extLst>
      <p:ext uri="{BB962C8B-B14F-4D97-AF65-F5344CB8AC3E}">
        <p14:creationId xmlns:p14="http://schemas.microsoft.com/office/powerpoint/2010/main" val="1776006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57B2FB-6A14-4A83-BBDE-81CCB6585E7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600EA9B-732F-48F4-8E58-0B5ED059F35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BDB3668-5AC3-4D5E-BE32-C81297540327}"/>
              </a:ext>
            </a:extLst>
          </p:cNvPr>
          <p:cNvSpPr>
            <a:spLocks noGrp="1"/>
          </p:cNvSpPr>
          <p:nvPr>
            <p:ph type="dt" sz="half" idx="10"/>
          </p:nvPr>
        </p:nvSpPr>
        <p:spPr/>
        <p:txBody>
          <a:bodyPr/>
          <a:lstStyle/>
          <a:p>
            <a:fld id="{65DB53C3-4E53-4728-A120-75F6BE9720E6}" type="datetimeFigureOut">
              <a:rPr lang="zh-CN" altLang="en-US" smtClean="0"/>
              <a:t>2020/10/6</a:t>
            </a:fld>
            <a:endParaRPr lang="zh-CN" altLang="en-US"/>
          </a:p>
        </p:txBody>
      </p:sp>
      <p:sp>
        <p:nvSpPr>
          <p:cNvPr id="5" name="页脚占位符 4">
            <a:extLst>
              <a:ext uri="{FF2B5EF4-FFF2-40B4-BE49-F238E27FC236}">
                <a16:creationId xmlns:a16="http://schemas.microsoft.com/office/drawing/2014/main" id="{2E84F2F3-7BA5-4327-BA61-7078687ADE7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D8F4438-5748-4499-8E08-DEFEEDD73E7E}"/>
              </a:ext>
            </a:extLst>
          </p:cNvPr>
          <p:cNvSpPr>
            <a:spLocks noGrp="1"/>
          </p:cNvSpPr>
          <p:nvPr>
            <p:ph type="sldNum" sz="quarter" idx="12"/>
          </p:nvPr>
        </p:nvSpPr>
        <p:spPr/>
        <p:txBody>
          <a:bodyPr/>
          <a:lstStyle/>
          <a:p>
            <a:fld id="{655DEB4F-C4B7-41E7-B8FC-2246E421EE51}" type="slidenum">
              <a:rPr lang="zh-CN" altLang="en-US" smtClean="0"/>
              <a:t>‹#›</a:t>
            </a:fld>
            <a:endParaRPr lang="zh-CN" altLang="en-US"/>
          </a:p>
        </p:txBody>
      </p:sp>
    </p:spTree>
    <p:extLst>
      <p:ext uri="{BB962C8B-B14F-4D97-AF65-F5344CB8AC3E}">
        <p14:creationId xmlns:p14="http://schemas.microsoft.com/office/powerpoint/2010/main" val="1807649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7003B3-CE9A-4394-8C1F-7F3FD82A97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FA4D088-6339-4C26-B02E-9B874B8783A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7835612-2901-4CB3-863B-3BB35ECCEE93}"/>
              </a:ext>
            </a:extLst>
          </p:cNvPr>
          <p:cNvSpPr>
            <a:spLocks noGrp="1"/>
          </p:cNvSpPr>
          <p:nvPr>
            <p:ph type="dt" sz="half" idx="10"/>
          </p:nvPr>
        </p:nvSpPr>
        <p:spPr/>
        <p:txBody>
          <a:bodyPr/>
          <a:lstStyle/>
          <a:p>
            <a:fld id="{65DB53C3-4E53-4728-A120-75F6BE9720E6}" type="datetimeFigureOut">
              <a:rPr lang="zh-CN" altLang="en-US" smtClean="0"/>
              <a:t>2020/10/6</a:t>
            </a:fld>
            <a:endParaRPr lang="zh-CN" altLang="en-US"/>
          </a:p>
        </p:txBody>
      </p:sp>
      <p:sp>
        <p:nvSpPr>
          <p:cNvPr id="5" name="页脚占位符 4">
            <a:extLst>
              <a:ext uri="{FF2B5EF4-FFF2-40B4-BE49-F238E27FC236}">
                <a16:creationId xmlns:a16="http://schemas.microsoft.com/office/drawing/2014/main" id="{3D32EE5E-07B8-4DC0-A7A9-97BFD7D7646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B8D15E6-4FE3-4340-A03E-4AAF11B354C3}"/>
              </a:ext>
            </a:extLst>
          </p:cNvPr>
          <p:cNvSpPr>
            <a:spLocks noGrp="1"/>
          </p:cNvSpPr>
          <p:nvPr>
            <p:ph type="sldNum" sz="quarter" idx="12"/>
          </p:nvPr>
        </p:nvSpPr>
        <p:spPr/>
        <p:txBody>
          <a:bodyPr/>
          <a:lstStyle/>
          <a:p>
            <a:fld id="{655DEB4F-C4B7-41E7-B8FC-2246E421EE51}" type="slidenum">
              <a:rPr lang="zh-CN" altLang="en-US" smtClean="0"/>
              <a:t>‹#›</a:t>
            </a:fld>
            <a:endParaRPr lang="zh-CN" altLang="en-US"/>
          </a:p>
        </p:txBody>
      </p:sp>
    </p:spTree>
    <p:extLst>
      <p:ext uri="{BB962C8B-B14F-4D97-AF65-F5344CB8AC3E}">
        <p14:creationId xmlns:p14="http://schemas.microsoft.com/office/powerpoint/2010/main" val="3633500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910BDF-F85A-438C-BC6F-7826A1B8590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5FAEBAB-6A81-40A8-9E44-99F0A0197E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A64CDF4-8B8D-43AA-99C7-8B836D8CC1A5}"/>
              </a:ext>
            </a:extLst>
          </p:cNvPr>
          <p:cNvSpPr>
            <a:spLocks noGrp="1"/>
          </p:cNvSpPr>
          <p:nvPr>
            <p:ph type="dt" sz="half" idx="10"/>
          </p:nvPr>
        </p:nvSpPr>
        <p:spPr/>
        <p:txBody>
          <a:bodyPr/>
          <a:lstStyle/>
          <a:p>
            <a:fld id="{65DB53C3-4E53-4728-A120-75F6BE9720E6}" type="datetimeFigureOut">
              <a:rPr lang="zh-CN" altLang="en-US" smtClean="0"/>
              <a:t>2020/10/6</a:t>
            </a:fld>
            <a:endParaRPr lang="zh-CN" altLang="en-US"/>
          </a:p>
        </p:txBody>
      </p:sp>
      <p:sp>
        <p:nvSpPr>
          <p:cNvPr id="5" name="页脚占位符 4">
            <a:extLst>
              <a:ext uri="{FF2B5EF4-FFF2-40B4-BE49-F238E27FC236}">
                <a16:creationId xmlns:a16="http://schemas.microsoft.com/office/drawing/2014/main" id="{E2EC4618-1D7D-442D-84F6-98D359DEF6B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8AF9379-6A3F-4547-8981-1569430D7438}"/>
              </a:ext>
            </a:extLst>
          </p:cNvPr>
          <p:cNvSpPr>
            <a:spLocks noGrp="1"/>
          </p:cNvSpPr>
          <p:nvPr>
            <p:ph type="sldNum" sz="quarter" idx="12"/>
          </p:nvPr>
        </p:nvSpPr>
        <p:spPr/>
        <p:txBody>
          <a:bodyPr/>
          <a:lstStyle/>
          <a:p>
            <a:fld id="{655DEB4F-C4B7-41E7-B8FC-2246E421EE51}" type="slidenum">
              <a:rPr lang="zh-CN" altLang="en-US" smtClean="0"/>
              <a:t>‹#›</a:t>
            </a:fld>
            <a:endParaRPr lang="zh-CN" altLang="en-US"/>
          </a:p>
        </p:txBody>
      </p:sp>
    </p:spTree>
    <p:extLst>
      <p:ext uri="{BB962C8B-B14F-4D97-AF65-F5344CB8AC3E}">
        <p14:creationId xmlns:p14="http://schemas.microsoft.com/office/powerpoint/2010/main" val="260138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8FC91E-2FA3-42BF-83DC-4515E7444F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CDD4E2-3F30-402B-AA0F-EFA0F9F7EB0B}"/>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65A2FA-7874-43F5-9C4B-C09D82FEDD9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8091468-A6E2-44C9-970C-9AA140700A6C}"/>
              </a:ext>
            </a:extLst>
          </p:cNvPr>
          <p:cNvSpPr>
            <a:spLocks noGrp="1"/>
          </p:cNvSpPr>
          <p:nvPr>
            <p:ph type="dt" sz="half" idx="10"/>
          </p:nvPr>
        </p:nvSpPr>
        <p:spPr/>
        <p:txBody>
          <a:bodyPr/>
          <a:lstStyle/>
          <a:p>
            <a:fld id="{65DB53C3-4E53-4728-A120-75F6BE9720E6}" type="datetimeFigureOut">
              <a:rPr lang="zh-CN" altLang="en-US" smtClean="0"/>
              <a:t>2020/10/6</a:t>
            </a:fld>
            <a:endParaRPr lang="zh-CN" altLang="en-US"/>
          </a:p>
        </p:txBody>
      </p:sp>
      <p:sp>
        <p:nvSpPr>
          <p:cNvPr id="6" name="页脚占位符 5">
            <a:extLst>
              <a:ext uri="{FF2B5EF4-FFF2-40B4-BE49-F238E27FC236}">
                <a16:creationId xmlns:a16="http://schemas.microsoft.com/office/drawing/2014/main" id="{89AEFB7B-1C3C-4513-9EB1-CC87D02E1F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AEF01DE-8B17-4699-A998-64B17AB7F3D6}"/>
              </a:ext>
            </a:extLst>
          </p:cNvPr>
          <p:cNvSpPr>
            <a:spLocks noGrp="1"/>
          </p:cNvSpPr>
          <p:nvPr>
            <p:ph type="sldNum" sz="quarter" idx="12"/>
          </p:nvPr>
        </p:nvSpPr>
        <p:spPr/>
        <p:txBody>
          <a:bodyPr/>
          <a:lstStyle/>
          <a:p>
            <a:fld id="{655DEB4F-C4B7-41E7-B8FC-2246E421EE51}" type="slidenum">
              <a:rPr lang="zh-CN" altLang="en-US" smtClean="0"/>
              <a:t>‹#›</a:t>
            </a:fld>
            <a:endParaRPr lang="zh-CN" altLang="en-US"/>
          </a:p>
        </p:txBody>
      </p:sp>
    </p:spTree>
    <p:extLst>
      <p:ext uri="{BB962C8B-B14F-4D97-AF65-F5344CB8AC3E}">
        <p14:creationId xmlns:p14="http://schemas.microsoft.com/office/powerpoint/2010/main" val="2825653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5CC0EB-5F24-4A6C-A9C1-75DC4FD1EE6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AB8FF72-3F73-47FD-AEA5-B3DD2888C3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2A5404D-CC50-48D5-9716-7478C9B1115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7F1FE61-7933-474E-9B4B-6CF22C75BC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145D582-8E13-4D64-8165-1529ADEB6EC7}"/>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94F43C6-451F-47F6-BEF1-9E6999DD1691}"/>
              </a:ext>
            </a:extLst>
          </p:cNvPr>
          <p:cNvSpPr>
            <a:spLocks noGrp="1"/>
          </p:cNvSpPr>
          <p:nvPr>
            <p:ph type="dt" sz="half" idx="10"/>
          </p:nvPr>
        </p:nvSpPr>
        <p:spPr/>
        <p:txBody>
          <a:bodyPr/>
          <a:lstStyle/>
          <a:p>
            <a:fld id="{65DB53C3-4E53-4728-A120-75F6BE9720E6}" type="datetimeFigureOut">
              <a:rPr lang="zh-CN" altLang="en-US" smtClean="0"/>
              <a:t>2020/10/6</a:t>
            </a:fld>
            <a:endParaRPr lang="zh-CN" altLang="en-US"/>
          </a:p>
        </p:txBody>
      </p:sp>
      <p:sp>
        <p:nvSpPr>
          <p:cNvPr id="8" name="页脚占位符 7">
            <a:extLst>
              <a:ext uri="{FF2B5EF4-FFF2-40B4-BE49-F238E27FC236}">
                <a16:creationId xmlns:a16="http://schemas.microsoft.com/office/drawing/2014/main" id="{EF23E590-3AE7-41C3-8471-C992BF8423B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7909E08-80FD-4CE4-8574-B34C25CDA5DC}"/>
              </a:ext>
            </a:extLst>
          </p:cNvPr>
          <p:cNvSpPr>
            <a:spLocks noGrp="1"/>
          </p:cNvSpPr>
          <p:nvPr>
            <p:ph type="sldNum" sz="quarter" idx="12"/>
          </p:nvPr>
        </p:nvSpPr>
        <p:spPr/>
        <p:txBody>
          <a:bodyPr/>
          <a:lstStyle/>
          <a:p>
            <a:fld id="{655DEB4F-C4B7-41E7-B8FC-2246E421EE51}" type="slidenum">
              <a:rPr lang="zh-CN" altLang="en-US" smtClean="0"/>
              <a:t>‹#›</a:t>
            </a:fld>
            <a:endParaRPr lang="zh-CN" altLang="en-US"/>
          </a:p>
        </p:txBody>
      </p:sp>
    </p:spTree>
    <p:extLst>
      <p:ext uri="{BB962C8B-B14F-4D97-AF65-F5344CB8AC3E}">
        <p14:creationId xmlns:p14="http://schemas.microsoft.com/office/powerpoint/2010/main" val="320283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1C56D-84EE-4BD7-877A-BD06CF2C92B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13C09DA-5CBA-422A-914A-3190B0FCD118}"/>
              </a:ext>
            </a:extLst>
          </p:cNvPr>
          <p:cNvSpPr>
            <a:spLocks noGrp="1"/>
          </p:cNvSpPr>
          <p:nvPr>
            <p:ph type="dt" sz="half" idx="10"/>
          </p:nvPr>
        </p:nvSpPr>
        <p:spPr/>
        <p:txBody>
          <a:bodyPr/>
          <a:lstStyle/>
          <a:p>
            <a:fld id="{65DB53C3-4E53-4728-A120-75F6BE9720E6}" type="datetimeFigureOut">
              <a:rPr lang="zh-CN" altLang="en-US" smtClean="0"/>
              <a:t>2020/10/6</a:t>
            </a:fld>
            <a:endParaRPr lang="zh-CN" altLang="en-US"/>
          </a:p>
        </p:txBody>
      </p:sp>
      <p:sp>
        <p:nvSpPr>
          <p:cNvPr id="4" name="页脚占位符 3">
            <a:extLst>
              <a:ext uri="{FF2B5EF4-FFF2-40B4-BE49-F238E27FC236}">
                <a16:creationId xmlns:a16="http://schemas.microsoft.com/office/drawing/2014/main" id="{8AD37467-783F-4EA7-A917-2F73307885F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FBEFD14-F49C-4CEF-8F57-4F63756644CC}"/>
              </a:ext>
            </a:extLst>
          </p:cNvPr>
          <p:cNvSpPr>
            <a:spLocks noGrp="1"/>
          </p:cNvSpPr>
          <p:nvPr>
            <p:ph type="sldNum" sz="quarter" idx="12"/>
          </p:nvPr>
        </p:nvSpPr>
        <p:spPr/>
        <p:txBody>
          <a:bodyPr/>
          <a:lstStyle/>
          <a:p>
            <a:fld id="{655DEB4F-C4B7-41E7-B8FC-2246E421EE51}" type="slidenum">
              <a:rPr lang="zh-CN" altLang="en-US" smtClean="0"/>
              <a:t>‹#›</a:t>
            </a:fld>
            <a:endParaRPr lang="zh-CN" altLang="en-US"/>
          </a:p>
        </p:txBody>
      </p:sp>
    </p:spTree>
    <p:extLst>
      <p:ext uri="{BB962C8B-B14F-4D97-AF65-F5344CB8AC3E}">
        <p14:creationId xmlns:p14="http://schemas.microsoft.com/office/powerpoint/2010/main" val="2029873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1E27F83-D30C-404F-AE3F-8665370155B9}"/>
              </a:ext>
            </a:extLst>
          </p:cNvPr>
          <p:cNvSpPr>
            <a:spLocks noGrp="1"/>
          </p:cNvSpPr>
          <p:nvPr>
            <p:ph type="dt" sz="half" idx="10"/>
          </p:nvPr>
        </p:nvSpPr>
        <p:spPr/>
        <p:txBody>
          <a:bodyPr/>
          <a:lstStyle/>
          <a:p>
            <a:fld id="{65DB53C3-4E53-4728-A120-75F6BE9720E6}" type="datetimeFigureOut">
              <a:rPr lang="zh-CN" altLang="en-US" smtClean="0"/>
              <a:t>2020/10/6</a:t>
            </a:fld>
            <a:endParaRPr lang="zh-CN" altLang="en-US"/>
          </a:p>
        </p:txBody>
      </p:sp>
      <p:sp>
        <p:nvSpPr>
          <p:cNvPr id="3" name="页脚占位符 2">
            <a:extLst>
              <a:ext uri="{FF2B5EF4-FFF2-40B4-BE49-F238E27FC236}">
                <a16:creationId xmlns:a16="http://schemas.microsoft.com/office/drawing/2014/main" id="{CB2E67A5-C843-4DE5-807C-E651E8CB9B5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BF0AE02-470F-44D8-81BB-080347FECF8B}"/>
              </a:ext>
            </a:extLst>
          </p:cNvPr>
          <p:cNvSpPr>
            <a:spLocks noGrp="1"/>
          </p:cNvSpPr>
          <p:nvPr>
            <p:ph type="sldNum" sz="quarter" idx="12"/>
          </p:nvPr>
        </p:nvSpPr>
        <p:spPr/>
        <p:txBody>
          <a:bodyPr/>
          <a:lstStyle/>
          <a:p>
            <a:fld id="{655DEB4F-C4B7-41E7-B8FC-2246E421EE51}" type="slidenum">
              <a:rPr lang="zh-CN" altLang="en-US" smtClean="0"/>
              <a:t>‹#›</a:t>
            </a:fld>
            <a:endParaRPr lang="zh-CN" altLang="en-US"/>
          </a:p>
        </p:txBody>
      </p:sp>
    </p:spTree>
    <p:extLst>
      <p:ext uri="{BB962C8B-B14F-4D97-AF65-F5344CB8AC3E}">
        <p14:creationId xmlns:p14="http://schemas.microsoft.com/office/powerpoint/2010/main" val="414925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2CE3F9-4AED-483D-A1B9-31584DFABBE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BF3836B-6181-4F9B-8BA4-CAD1912F1A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9E973CB-CF97-49E5-839C-1A2EFA174D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17B8455-25A9-49C5-8F8D-671557AFF399}"/>
              </a:ext>
            </a:extLst>
          </p:cNvPr>
          <p:cNvSpPr>
            <a:spLocks noGrp="1"/>
          </p:cNvSpPr>
          <p:nvPr>
            <p:ph type="dt" sz="half" idx="10"/>
          </p:nvPr>
        </p:nvSpPr>
        <p:spPr/>
        <p:txBody>
          <a:bodyPr/>
          <a:lstStyle/>
          <a:p>
            <a:fld id="{65DB53C3-4E53-4728-A120-75F6BE9720E6}" type="datetimeFigureOut">
              <a:rPr lang="zh-CN" altLang="en-US" smtClean="0"/>
              <a:t>2020/10/6</a:t>
            </a:fld>
            <a:endParaRPr lang="zh-CN" altLang="en-US"/>
          </a:p>
        </p:txBody>
      </p:sp>
      <p:sp>
        <p:nvSpPr>
          <p:cNvPr id="6" name="页脚占位符 5">
            <a:extLst>
              <a:ext uri="{FF2B5EF4-FFF2-40B4-BE49-F238E27FC236}">
                <a16:creationId xmlns:a16="http://schemas.microsoft.com/office/drawing/2014/main" id="{A7BD63E0-5855-42DA-B7A0-25FFB700EC8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82820B5-C9B4-4FE6-AE36-E77FA7FE564E}"/>
              </a:ext>
            </a:extLst>
          </p:cNvPr>
          <p:cNvSpPr>
            <a:spLocks noGrp="1"/>
          </p:cNvSpPr>
          <p:nvPr>
            <p:ph type="sldNum" sz="quarter" idx="12"/>
          </p:nvPr>
        </p:nvSpPr>
        <p:spPr/>
        <p:txBody>
          <a:bodyPr/>
          <a:lstStyle/>
          <a:p>
            <a:fld id="{655DEB4F-C4B7-41E7-B8FC-2246E421EE51}" type="slidenum">
              <a:rPr lang="zh-CN" altLang="en-US" smtClean="0"/>
              <a:t>‹#›</a:t>
            </a:fld>
            <a:endParaRPr lang="zh-CN" altLang="en-US"/>
          </a:p>
        </p:txBody>
      </p:sp>
    </p:spTree>
    <p:extLst>
      <p:ext uri="{BB962C8B-B14F-4D97-AF65-F5344CB8AC3E}">
        <p14:creationId xmlns:p14="http://schemas.microsoft.com/office/powerpoint/2010/main" val="387401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49EBC9-3A46-42BA-9ECA-2665C930657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C1D249D-AAD3-4B4A-8E66-5EC411B2AB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DD5C880-C92D-4459-AEDC-6A8372480D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958462-F02E-44CC-9719-6362EA5385B5}"/>
              </a:ext>
            </a:extLst>
          </p:cNvPr>
          <p:cNvSpPr>
            <a:spLocks noGrp="1"/>
          </p:cNvSpPr>
          <p:nvPr>
            <p:ph type="dt" sz="half" idx="10"/>
          </p:nvPr>
        </p:nvSpPr>
        <p:spPr/>
        <p:txBody>
          <a:bodyPr/>
          <a:lstStyle/>
          <a:p>
            <a:fld id="{65DB53C3-4E53-4728-A120-75F6BE9720E6}" type="datetimeFigureOut">
              <a:rPr lang="zh-CN" altLang="en-US" smtClean="0"/>
              <a:t>2020/10/6</a:t>
            </a:fld>
            <a:endParaRPr lang="zh-CN" altLang="en-US"/>
          </a:p>
        </p:txBody>
      </p:sp>
      <p:sp>
        <p:nvSpPr>
          <p:cNvPr id="6" name="页脚占位符 5">
            <a:extLst>
              <a:ext uri="{FF2B5EF4-FFF2-40B4-BE49-F238E27FC236}">
                <a16:creationId xmlns:a16="http://schemas.microsoft.com/office/drawing/2014/main" id="{DCFC6258-87D4-4DC2-9D18-62B76B8CD8B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383F439-81F1-4F12-B790-11A51829EB12}"/>
              </a:ext>
            </a:extLst>
          </p:cNvPr>
          <p:cNvSpPr>
            <a:spLocks noGrp="1"/>
          </p:cNvSpPr>
          <p:nvPr>
            <p:ph type="sldNum" sz="quarter" idx="12"/>
          </p:nvPr>
        </p:nvSpPr>
        <p:spPr/>
        <p:txBody>
          <a:bodyPr/>
          <a:lstStyle/>
          <a:p>
            <a:fld id="{655DEB4F-C4B7-41E7-B8FC-2246E421EE51}" type="slidenum">
              <a:rPr lang="zh-CN" altLang="en-US" smtClean="0"/>
              <a:t>‹#›</a:t>
            </a:fld>
            <a:endParaRPr lang="zh-CN" altLang="en-US"/>
          </a:p>
        </p:txBody>
      </p:sp>
    </p:spTree>
    <p:extLst>
      <p:ext uri="{BB962C8B-B14F-4D97-AF65-F5344CB8AC3E}">
        <p14:creationId xmlns:p14="http://schemas.microsoft.com/office/powerpoint/2010/main" val="322220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89E2C18-7527-43A1-8399-0E9DA2D5C6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F2BB4C7-646C-4C4E-A385-0528D6C5F6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BBD255-5ED6-4C9C-9427-F277FC9331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DB53C3-4E53-4728-A120-75F6BE9720E6}" type="datetimeFigureOut">
              <a:rPr lang="zh-CN" altLang="en-US" smtClean="0"/>
              <a:t>2020/10/6</a:t>
            </a:fld>
            <a:endParaRPr lang="zh-CN" altLang="en-US"/>
          </a:p>
        </p:txBody>
      </p:sp>
      <p:sp>
        <p:nvSpPr>
          <p:cNvPr id="5" name="页脚占位符 4">
            <a:extLst>
              <a:ext uri="{FF2B5EF4-FFF2-40B4-BE49-F238E27FC236}">
                <a16:creationId xmlns:a16="http://schemas.microsoft.com/office/drawing/2014/main" id="{4EDFA94B-2D32-4ECB-8717-DC027292EA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70F9A5D-7376-499D-AEC2-7FE59BEC08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5DEB4F-C4B7-41E7-B8FC-2246E421EE51}" type="slidenum">
              <a:rPr lang="zh-CN" altLang="en-US" smtClean="0"/>
              <a:t>‹#›</a:t>
            </a:fld>
            <a:endParaRPr lang="zh-CN" altLang="en-US"/>
          </a:p>
        </p:txBody>
      </p:sp>
    </p:spTree>
    <p:extLst>
      <p:ext uri="{BB962C8B-B14F-4D97-AF65-F5344CB8AC3E}">
        <p14:creationId xmlns:p14="http://schemas.microsoft.com/office/powerpoint/2010/main" val="32107246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077F7DF-4A30-4185-9EDC-32F1C3DC43EB}"/>
              </a:ext>
            </a:extLst>
          </p:cNvPr>
          <p:cNvSpPr txBox="1"/>
          <p:nvPr/>
        </p:nvSpPr>
        <p:spPr>
          <a:xfrm>
            <a:off x="772357" y="2015230"/>
            <a:ext cx="10511161" cy="1323439"/>
          </a:xfrm>
          <a:prstGeom prst="rect">
            <a:avLst/>
          </a:prstGeom>
          <a:noFill/>
        </p:spPr>
        <p:txBody>
          <a:bodyPr wrap="square" rtlCol="0">
            <a:spAutoFit/>
          </a:bodyPr>
          <a:lstStyle/>
          <a:p>
            <a:pPr marL="285750" indent="-285750">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Generative Sparse Detection Networks for 3D Single-shot Object Detection  (</a:t>
            </a:r>
            <a:r>
              <a:rPr lang="en-US" altLang="zh-CN" sz="1600" b="0" i="0" dirty="0">
                <a:solidFill>
                  <a:srgbClr val="000000"/>
                </a:solidFill>
                <a:effectLst/>
                <a:latin typeface="微软雅黑" panose="020B0503020204020204" pitchFamily="34" charset="-122"/>
                <a:ea typeface="微软雅黑" panose="020B0503020204020204" pitchFamily="34" charset="-122"/>
              </a:rPr>
              <a:t>ECCV 2020 Spotlight)</a:t>
            </a:r>
          </a:p>
          <a:p>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Circle Loss: A Unified Perspective of Pair Similarity Optimization (CVPR 2020 Oral)</a:t>
            </a:r>
          </a:p>
          <a:p>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VL-BERT: Pre-training of Generic Visual-Linguistic Representations (</a:t>
            </a:r>
            <a:r>
              <a:rPr lang="en-US" altLang="zh-CN" sz="1600" b="0" i="0" dirty="0">
                <a:solidFill>
                  <a:srgbClr val="000000"/>
                </a:solidFill>
                <a:effectLst/>
                <a:latin typeface="微软雅黑" panose="020B0503020204020204" pitchFamily="34" charset="-122"/>
                <a:ea typeface="微软雅黑" panose="020B0503020204020204" pitchFamily="34" charset="-122"/>
              </a:rPr>
              <a:t> ICLR 2020)</a:t>
            </a:r>
            <a:endParaRPr lang="zh-CN" altLang="en-US" sz="16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58895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AC6C428-32E5-442C-8160-90782B69BAD4}"/>
              </a:ext>
            </a:extLst>
          </p:cNvPr>
          <p:cNvPicPr>
            <a:picLocks noChangeAspect="1"/>
          </p:cNvPicPr>
          <p:nvPr/>
        </p:nvPicPr>
        <p:blipFill>
          <a:blip r:embed="rId2"/>
          <a:stretch>
            <a:fillRect/>
          </a:stretch>
        </p:blipFill>
        <p:spPr>
          <a:xfrm>
            <a:off x="1550744" y="247964"/>
            <a:ext cx="7525137" cy="2171812"/>
          </a:xfrm>
          <a:prstGeom prst="rect">
            <a:avLst/>
          </a:prstGeom>
        </p:spPr>
      </p:pic>
      <p:pic>
        <p:nvPicPr>
          <p:cNvPr id="9" name="图片 8">
            <a:extLst>
              <a:ext uri="{FF2B5EF4-FFF2-40B4-BE49-F238E27FC236}">
                <a16:creationId xmlns:a16="http://schemas.microsoft.com/office/drawing/2014/main" id="{37860307-2067-42FC-B816-A01BC585B501}"/>
              </a:ext>
            </a:extLst>
          </p:cNvPr>
          <p:cNvPicPr>
            <a:picLocks noChangeAspect="1"/>
          </p:cNvPicPr>
          <p:nvPr/>
        </p:nvPicPr>
        <p:blipFill rotWithShape="1">
          <a:blip r:embed="rId3"/>
          <a:srcRect r="2066"/>
          <a:stretch/>
        </p:blipFill>
        <p:spPr>
          <a:xfrm>
            <a:off x="1550744" y="2609331"/>
            <a:ext cx="7525137" cy="3657788"/>
          </a:xfrm>
          <a:prstGeom prst="rect">
            <a:avLst/>
          </a:prstGeom>
        </p:spPr>
      </p:pic>
    </p:spTree>
    <p:extLst>
      <p:ext uri="{BB962C8B-B14F-4D97-AF65-F5344CB8AC3E}">
        <p14:creationId xmlns:p14="http://schemas.microsoft.com/office/powerpoint/2010/main" val="1635962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3BE7DAA3-6EF6-437B-90C8-CE79995B169D}"/>
              </a:ext>
            </a:extLst>
          </p:cNvPr>
          <p:cNvPicPr>
            <a:picLocks noChangeAspect="1"/>
          </p:cNvPicPr>
          <p:nvPr/>
        </p:nvPicPr>
        <p:blipFill>
          <a:blip r:embed="rId2"/>
          <a:stretch>
            <a:fillRect/>
          </a:stretch>
        </p:blipFill>
        <p:spPr>
          <a:xfrm>
            <a:off x="1354398" y="1134828"/>
            <a:ext cx="8890397" cy="4588343"/>
          </a:xfrm>
          <a:prstGeom prst="rect">
            <a:avLst/>
          </a:prstGeom>
        </p:spPr>
      </p:pic>
    </p:spTree>
    <p:extLst>
      <p:ext uri="{BB962C8B-B14F-4D97-AF65-F5344CB8AC3E}">
        <p14:creationId xmlns:p14="http://schemas.microsoft.com/office/powerpoint/2010/main" val="1510071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BAAFF879-F86B-4911-B39B-9BBA6B84CC73}"/>
                  </a:ext>
                </a:extLst>
              </p:cNvPr>
              <p:cNvSpPr txBox="1"/>
              <p:nvPr/>
            </p:nvSpPr>
            <p:spPr>
              <a:xfrm>
                <a:off x="710213" y="1525305"/>
                <a:ext cx="10324730" cy="4084388"/>
              </a:xfrm>
              <a:prstGeom prst="rect">
                <a:avLst/>
              </a:prstGeom>
              <a:noFill/>
            </p:spPr>
            <p:txBody>
              <a:bodyPr wrap="square">
                <a:spAutoFit/>
              </a:bodyPr>
              <a:lstStyle/>
              <a:p>
                <a:pPr marL="0" lvl="1"/>
                <a:r>
                  <a:rPr kumimoji="1" lang="en-US" altLang="zh-CN" dirty="0">
                    <a:latin typeface="Calibri" panose="020F0502020204030204" pitchFamily="34" charset="0"/>
                    <a:cs typeface="Calibri" panose="020F0502020204030204" pitchFamily="34" charset="0"/>
                    <a:sym typeface="Wingdings" pitchFamily="2" charset="2"/>
                  </a:rPr>
                  <a:t>A similar optimization pattern among popular loss functions (</a:t>
                </a:r>
                <a:r>
                  <a:rPr kumimoji="1" lang="en-US" altLang="zh-CN" dirty="0" err="1">
                    <a:latin typeface="Calibri" panose="020F0502020204030204" pitchFamily="34" charset="0"/>
                    <a:cs typeface="Calibri" panose="020F0502020204030204" pitchFamily="34" charset="0"/>
                    <a:sym typeface="Wingdings" pitchFamily="2" charset="2"/>
                  </a:rPr>
                  <a:t>softmax</a:t>
                </a:r>
                <a:r>
                  <a:rPr kumimoji="1" lang="en-US" altLang="zh-CN" dirty="0">
                    <a:latin typeface="Calibri" panose="020F0502020204030204" pitchFamily="34" charset="0"/>
                    <a:cs typeface="Calibri" panose="020F0502020204030204" pitchFamily="34" charset="0"/>
                    <a:sym typeface="Wingdings" pitchFamily="2" charset="2"/>
                  </a:rPr>
                  <a:t>, </a:t>
                </a:r>
                <a:r>
                  <a:rPr kumimoji="1" lang="en-US" altLang="zh-CN">
                    <a:latin typeface="Calibri" panose="020F0502020204030204" pitchFamily="34" charset="0"/>
                    <a:cs typeface="Calibri" panose="020F0502020204030204" pitchFamily="34" charset="0"/>
                    <a:sym typeface="Wingdings" pitchFamily="2" charset="2"/>
                  </a:rPr>
                  <a:t>triplet):</a:t>
                </a:r>
                <a:endParaRPr kumimoji="1" lang="en-US" altLang="zh-CN" dirty="0">
                  <a:latin typeface="Calibri" panose="020F0502020204030204" pitchFamily="34" charset="0"/>
                  <a:cs typeface="Calibri" panose="020F0502020204030204" pitchFamily="34" charset="0"/>
                  <a:sym typeface="Wingdings" pitchFamily="2" charset="2"/>
                </a:endParaRPr>
              </a:p>
              <a:p>
                <a:pPr lvl="2" indent="-457200">
                  <a:buFont typeface="Arial" panose="020B0604020202020204" pitchFamily="34" charset="0"/>
                  <a:buChar char="•"/>
                </a:pPr>
                <a:r>
                  <a:rPr kumimoji="1" lang="en-US" altLang="zh-CN" dirty="0">
                    <a:solidFill>
                      <a:schemeClr val="bg2">
                        <a:lumMod val="10000"/>
                      </a:schemeClr>
                    </a:solidFill>
                    <a:latin typeface="Calibri" panose="020F0502020204030204" pitchFamily="34" charset="0"/>
                    <a:ea typeface="Microsoft YaHei" charset="-122"/>
                    <a:cs typeface="Calibri" panose="020F0502020204030204" pitchFamily="34" charset="0"/>
                  </a:rPr>
                  <a:t>embed </a:t>
                </a:r>
                <a14:m>
                  <m:oMath xmlns:m="http://schemas.openxmlformats.org/officeDocument/2006/math">
                    <m:sSub>
                      <m:sSubPr>
                        <m:ctrlPr>
                          <a:rPr kumimoji="1" lang="en-US" altLang="zh-CN" i="1">
                            <a:solidFill>
                              <a:srgbClr val="FF0000"/>
                            </a:solidFill>
                            <a:latin typeface="Cambria Math" panose="02040503050406030204" pitchFamily="18" charset="0"/>
                            <a:ea typeface="Microsoft YaHei" charset="-122"/>
                            <a:cs typeface="Calibri" panose="020F0502020204030204" pitchFamily="34" charset="0"/>
                          </a:rPr>
                        </m:ctrlPr>
                      </m:sSubPr>
                      <m:e>
                        <m:r>
                          <a:rPr kumimoji="1" lang="en-US" altLang="zh-CN">
                            <a:solidFill>
                              <a:srgbClr val="FF0000"/>
                            </a:solidFill>
                            <a:latin typeface="Cambria Math" panose="02040503050406030204" pitchFamily="18" charset="0"/>
                            <a:ea typeface="Microsoft YaHei" charset="-122"/>
                            <a:cs typeface="Calibri" panose="020F0502020204030204" pitchFamily="34" charset="0"/>
                          </a:rPr>
                          <m:t>𝑠</m:t>
                        </m:r>
                      </m:e>
                      <m:sub>
                        <m:r>
                          <a:rPr kumimoji="1" lang="en-US" altLang="zh-CN">
                            <a:solidFill>
                              <a:srgbClr val="FF0000"/>
                            </a:solidFill>
                            <a:latin typeface="Cambria Math" panose="02040503050406030204" pitchFamily="18" charset="0"/>
                            <a:ea typeface="Microsoft YaHei" charset="-122"/>
                            <a:cs typeface="Calibri" panose="020F0502020204030204" pitchFamily="34" charset="0"/>
                          </a:rPr>
                          <m:t>𝑝</m:t>
                        </m:r>
                      </m:sub>
                    </m:sSub>
                  </m:oMath>
                </a14:m>
                <a:r>
                  <a:rPr kumimoji="1" lang="en-US" altLang="zh-CN" dirty="0">
                    <a:solidFill>
                      <a:schemeClr val="bg2">
                        <a:lumMod val="10000"/>
                      </a:schemeClr>
                    </a:solidFill>
                    <a:latin typeface="Calibri" panose="020F0502020204030204" pitchFamily="34" charset="0"/>
                    <a:ea typeface="Microsoft YaHei" charset="-122"/>
                    <a:cs typeface="Calibri" panose="020F0502020204030204" pitchFamily="34" charset="0"/>
                    <a:sym typeface="Wingdings" pitchFamily="2" charset="2"/>
                  </a:rPr>
                  <a:t> and </a:t>
                </a:r>
                <a14:m>
                  <m:oMath xmlns:m="http://schemas.openxmlformats.org/officeDocument/2006/math">
                    <m:sSub>
                      <m:sSubPr>
                        <m:ctrlPr>
                          <a:rPr kumimoji="1" lang="en-US" altLang="zh-CN" i="1">
                            <a:solidFill>
                              <a:srgbClr val="FF0000"/>
                            </a:solidFill>
                            <a:latin typeface="Cambria Math" panose="02040503050406030204" pitchFamily="18" charset="0"/>
                            <a:ea typeface="Microsoft YaHei" charset="-122"/>
                            <a:cs typeface="Calibri" panose="020F0502020204030204" pitchFamily="34" charset="0"/>
                          </a:rPr>
                        </m:ctrlPr>
                      </m:sSubPr>
                      <m:e>
                        <m:r>
                          <a:rPr kumimoji="1" lang="en-US" altLang="zh-CN">
                            <a:solidFill>
                              <a:srgbClr val="FF0000"/>
                            </a:solidFill>
                            <a:latin typeface="Cambria Math" panose="02040503050406030204" pitchFamily="18" charset="0"/>
                            <a:ea typeface="Microsoft YaHei" charset="-122"/>
                            <a:cs typeface="Calibri" panose="020F0502020204030204" pitchFamily="34" charset="0"/>
                          </a:rPr>
                          <m:t>𝑠</m:t>
                        </m:r>
                      </m:e>
                      <m:sub>
                        <m:r>
                          <m:rPr>
                            <m:sty m:val="p"/>
                          </m:rPr>
                          <a:rPr kumimoji="1" lang="en-US" altLang="zh-CN">
                            <a:solidFill>
                              <a:srgbClr val="FF0000"/>
                            </a:solidFill>
                            <a:latin typeface="Cambria Math" panose="02040503050406030204" pitchFamily="18" charset="0"/>
                            <a:ea typeface="Microsoft YaHei" charset="-122"/>
                            <a:cs typeface="Calibri" panose="020F0502020204030204" pitchFamily="34" charset="0"/>
                          </a:rPr>
                          <m:t>n</m:t>
                        </m:r>
                      </m:sub>
                    </m:sSub>
                  </m:oMath>
                </a14:m>
                <a:r>
                  <a:rPr kumimoji="1" lang="en-US" altLang="zh-CN" dirty="0">
                    <a:solidFill>
                      <a:schemeClr val="bg2">
                        <a:lumMod val="10000"/>
                      </a:schemeClr>
                    </a:solidFill>
                    <a:latin typeface="Calibri" panose="020F0502020204030204" pitchFamily="34" charset="0"/>
                    <a:ea typeface="Microsoft YaHei" charset="-122"/>
                    <a:cs typeface="Calibri" panose="020F0502020204030204" pitchFamily="34" charset="0"/>
                    <a:sym typeface="Wingdings" pitchFamily="2" charset="2"/>
                  </a:rPr>
                  <a:t> into similarity pairs</a:t>
                </a:r>
              </a:p>
              <a:p>
                <a:pPr lvl="2" indent="-457200">
                  <a:buFont typeface="Arial" panose="020B0604020202020204" pitchFamily="34" charset="0"/>
                  <a:buChar char="•"/>
                </a:pPr>
                <a:r>
                  <a:rPr kumimoji="1" lang="en-US" altLang="zh-CN" dirty="0">
                    <a:solidFill>
                      <a:schemeClr val="bg2">
                        <a:lumMod val="10000"/>
                      </a:schemeClr>
                    </a:solidFill>
                    <a:latin typeface="Calibri" panose="020F0502020204030204" pitchFamily="34" charset="0"/>
                    <a:ea typeface="Microsoft YaHei" charset="-122"/>
                    <a:cs typeface="Calibri" panose="020F0502020204030204" pitchFamily="34" charset="0"/>
                    <a:sym typeface="Wingdings" pitchFamily="2" charset="2"/>
                  </a:rPr>
                  <a:t>seek to reduce </a:t>
                </a:r>
                <a14:m>
                  <m:oMath xmlns:m="http://schemas.openxmlformats.org/officeDocument/2006/math">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𝑠</m:t>
                        </m:r>
                      </m:e>
                      <m:sub>
                        <m:r>
                          <a:rPr lang="en-US" altLang="zh-CN" i="1">
                            <a:solidFill>
                              <a:srgbClr val="FF0000"/>
                            </a:solidFill>
                            <a:latin typeface="Cambria Math" panose="02040503050406030204" pitchFamily="18" charset="0"/>
                          </a:rPr>
                          <m:t>𝑛</m:t>
                        </m:r>
                      </m:sub>
                    </m:sSub>
                    <m:r>
                      <a:rPr lang="en-US" altLang="zh-CN" i="1">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𝑠</m:t>
                        </m:r>
                      </m:e>
                      <m:sub>
                        <m:r>
                          <a:rPr lang="en-US" altLang="zh-CN" i="1">
                            <a:solidFill>
                              <a:srgbClr val="FF0000"/>
                            </a:solidFill>
                            <a:latin typeface="Cambria Math" panose="02040503050406030204" pitchFamily="18" charset="0"/>
                          </a:rPr>
                          <m:t>𝑝</m:t>
                        </m:r>
                      </m:sub>
                    </m:sSub>
                  </m:oMath>
                </a14:m>
                <a:r>
                  <a:rPr lang="en-US" altLang="zh-CN" dirty="0">
                    <a:solidFill>
                      <a:srgbClr val="FF0000"/>
                    </a:solidFill>
                    <a:latin typeface="Cambria Math" panose="02040503050406030204" pitchFamily="18" charset="0"/>
                  </a:rPr>
                  <a:t>)</a:t>
                </a:r>
              </a:p>
              <a:p>
                <a:pPr marL="457200" lvl="2"/>
                <a:endParaRPr lang="en-US" altLang="zh-CN" dirty="0">
                  <a:solidFill>
                    <a:srgbClr val="FF0000"/>
                  </a:solidFill>
                  <a:latin typeface="Cambria Math" panose="02040503050406030204" pitchFamily="18" charset="0"/>
                </a:endParaRPr>
              </a:p>
              <a:p>
                <a:pPr marL="0" lvl="1"/>
                <a:r>
                  <a:rPr kumimoji="1" lang="en-US" altLang="zh-CN" dirty="0">
                    <a:latin typeface="Calibri" panose="020F0502020204030204" pitchFamily="34" charset="0"/>
                    <a:cs typeface="Calibri" panose="020F0502020204030204" pitchFamily="34" charset="0"/>
                  </a:rPr>
                  <a:t>We propose a unified loss </a:t>
                </a:r>
                <a:r>
                  <a:rPr kumimoji="1" lang="en-US" altLang="zh-CN">
                    <a:latin typeface="Calibri" panose="020F0502020204030204" pitchFamily="34" charset="0"/>
                    <a:cs typeface="Calibri" panose="020F0502020204030204" pitchFamily="34" charset="0"/>
                  </a:rPr>
                  <a:t>function:</a:t>
                </a:r>
              </a:p>
              <a:p>
                <a:pPr marL="0" lvl="1"/>
                <a:endParaRPr kumimoji="1" lang="en-US" altLang="zh-CN" dirty="0">
                  <a:latin typeface="Calibri" panose="020F0502020204030204" pitchFamily="34" charset="0"/>
                  <a:cs typeface="Calibri" panose="020F0502020204030204" pitchFamily="34" charset="0"/>
                </a:endParaRPr>
              </a:p>
              <a:p>
                <a:pPr marL="0" lvl="1"/>
                <a:endParaRPr kumimoji="1" lang="en-US" altLang="zh-CN" dirty="0">
                  <a:latin typeface="Calibri" panose="020F0502020204030204" pitchFamily="34" charset="0"/>
                  <a:cs typeface="Calibri" panose="020F0502020204030204" pitchFamily="34" charset="0"/>
                </a:endParaRPr>
              </a:p>
              <a:p>
                <a:pPr marL="0" lvl="1"/>
                <a:endParaRPr kumimoji="1" lang="en-US" altLang="zh-CN" dirty="0">
                  <a:latin typeface="Calibri" panose="020F0502020204030204" pitchFamily="34" charset="0"/>
                  <a:cs typeface="Calibri" panose="020F0502020204030204" pitchFamily="34" charset="0"/>
                </a:endParaRPr>
              </a:p>
              <a:p>
                <a:pPr marL="0" lvl="1"/>
                <a:endParaRPr kumimoji="1" lang="en-US" altLang="zh-CN" dirty="0">
                  <a:latin typeface="Calibri" panose="020F0502020204030204" pitchFamily="34" charset="0"/>
                  <a:cs typeface="Calibri" panose="020F0502020204030204" pitchFamily="34" charset="0"/>
                </a:endParaRPr>
              </a:p>
              <a:p>
                <a:pPr marL="0" lvl="1"/>
                <a:endParaRPr kumimoji="1" lang="en-US" altLang="zh-CN" dirty="0">
                  <a:latin typeface="Calibri" panose="020F0502020204030204" pitchFamily="34" charset="0"/>
                  <a:cs typeface="Calibri" panose="020F0502020204030204" pitchFamily="34" charset="0"/>
                </a:endParaRPr>
              </a:p>
              <a:p>
                <a:pPr marL="0" lvl="1"/>
                <a:endParaRPr kumimoji="1" lang="en-US" altLang="zh-CN" dirty="0">
                  <a:latin typeface="Calibri" panose="020F0502020204030204" pitchFamily="34" charset="0"/>
                  <a:cs typeface="Calibri" panose="020F0502020204030204" pitchFamily="34" charset="0"/>
                </a:endParaRPr>
              </a:p>
              <a:p>
                <a:pPr marL="800100" lvl="2" indent="-342900">
                  <a:buFont typeface="Arial" panose="020B0604020202020204" pitchFamily="34" charset="0"/>
                  <a:buChar char="•"/>
                </a:pPr>
                <a:r>
                  <a:rPr kumimoji="1" lang="en-US" altLang="zh-CN" dirty="0">
                    <a:latin typeface="Calibri" panose="020F0502020204030204" pitchFamily="34" charset="0"/>
                    <a:ea typeface="Microsoft YaHei" charset="-122"/>
                    <a:cs typeface="Calibri" panose="020F0502020204030204" pitchFamily="34" charset="0"/>
                    <a:sym typeface="Wingdings" pitchFamily="2" charset="2"/>
                  </a:rPr>
                  <a:t>It iterates through every similarity pair </a:t>
                </a:r>
                <a14:m>
                  <m:oMath xmlns:m="http://schemas.openxmlformats.org/officeDocument/2006/math">
                    <m:r>
                      <a:rPr lang="en-US" altLang="zh-CN" b="0" i="1" dirty="0">
                        <a:solidFill>
                          <a:srgbClr val="FF0000"/>
                        </a:solidFill>
                        <a:latin typeface="Cambria Math" panose="02040503050406030204" pitchFamily="18" charset="0"/>
                        <a:ea typeface="Microsoft YaHei" charset="-122"/>
                        <a:cs typeface="Times New Roman" panose="02020603050405020304" pitchFamily="18" charset="0"/>
                      </a:rPr>
                      <m:t>(</m:t>
                    </m:r>
                    <m:sSubSup>
                      <m:sSubSupPr>
                        <m:ctrlPr>
                          <a:rPr lang="en-US" altLang="zh-CN" i="1">
                            <a:solidFill>
                              <a:srgbClr val="FF0000"/>
                            </a:solidFill>
                            <a:latin typeface="Cambria Math" panose="02040503050406030204" pitchFamily="18" charset="0"/>
                          </a:rPr>
                        </m:ctrlPr>
                      </m:sSubSupPr>
                      <m:e>
                        <m:r>
                          <a:rPr lang="en-US" altLang="zh-CN" b="0" i="1">
                            <a:solidFill>
                              <a:srgbClr val="FF0000"/>
                            </a:solidFill>
                            <a:latin typeface="Cambria Math" panose="02040503050406030204" pitchFamily="18" charset="0"/>
                          </a:rPr>
                          <m:t>𝑠</m:t>
                        </m:r>
                      </m:e>
                      <m:sub>
                        <m:r>
                          <a:rPr lang="en-US" altLang="zh-CN" b="0" i="1">
                            <a:solidFill>
                              <a:srgbClr val="FF0000"/>
                            </a:solidFill>
                            <a:latin typeface="Cambria Math" panose="02040503050406030204" pitchFamily="18" charset="0"/>
                          </a:rPr>
                          <m:t>𝑛</m:t>
                        </m:r>
                      </m:sub>
                      <m:sup>
                        <m:r>
                          <a:rPr lang="en-US" altLang="zh-CN" b="0" i="1">
                            <a:solidFill>
                              <a:srgbClr val="FF0000"/>
                            </a:solidFill>
                            <a:latin typeface="Cambria Math" panose="02040503050406030204" pitchFamily="18" charset="0"/>
                          </a:rPr>
                          <m:t>𝑗</m:t>
                        </m:r>
                      </m:sup>
                    </m:sSubSup>
                    <m:r>
                      <a:rPr lang="en-US" altLang="zh-CN" b="0" i="1">
                        <a:solidFill>
                          <a:srgbClr val="FF0000"/>
                        </a:solidFill>
                        <a:latin typeface="Cambria Math" panose="02040503050406030204" pitchFamily="18" charset="0"/>
                      </a:rPr>
                      <m:t>−</m:t>
                    </m:r>
                    <m:sSubSup>
                      <m:sSubSupPr>
                        <m:ctrlPr>
                          <a:rPr lang="en-US" altLang="zh-CN" i="1">
                            <a:solidFill>
                              <a:srgbClr val="FF0000"/>
                            </a:solidFill>
                            <a:latin typeface="Cambria Math" panose="02040503050406030204" pitchFamily="18" charset="0"/>
                          </a:rPr>
                        </m:ctrlPr>
                      </m:sSubSupPr>
                      <m:e>
                        <m:r>
                          <a:rPr lang="en-US" altLang="zh-CN" b="0" i="1">
                            <a:solidFill>
                              <a:srgbClr val="FF0000"/>
                            </a:solidFill>
                            <a:latin typeface="Cambria Math" panose="02040503050406030204" pitchFamily="18" charset="0"/>
                          </a:rPr>
                          <m:t>𝑠</m:t>
                        </m:r>
                      </m:e>
                      <m:sub>
                        <m:r>
                          <a:rPr lang="en-US" altLang="zh-CN" b="0" i="1">
                            <a:solidFill>
                              <a:srgbClr val="FF0000"/>
                            </a:solidFill>
                            <a:latin typeface="Cambria Math" panose="02040503050406030204" pitchFamily="18" charset="0"/>
                          </a:rPr>
                          <m:t>𝑝</m:t>
                        </m:r>
                      </m:sub>
                      <m:sup>
                        <m:r>
                          <a:rPr lang="en-US" altLang="zh-CN" b="0" i="1">
                            <a:solidFill>
                              <a:srgbClr val="FF0000"/>
                            </a:solidFill>
                            <a:latin typeface="Cambria Math" panose="02040503050406030204" pitchFamily="18" charset="0"/>
                          </a:rPr>
                          <m:t>𝑖</m:t>
                        </m:r>
                      </m:sup>
                    </m:sSubSup>
                  </m:oMath>
                </a14:m>
                <a:r>
                  <a:rPr lang="en-US" altLang="zh-CN" dirty="0">
                    <a:solidFill>
                      <a:srgbClr val="FF0000"/>
                    </a:solidFill>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and seeks to reduce them</a:t>
                </a:r>
              </a:p>
              <a:p>
                <a:pPr marL="800100" lvl="2" indent="-342900">
                  <a:buFont typeface="Arial" panose="020B0604020202020204" pitchFamily="34" charset="0"/>
                  <a:buChar char="•"/>
                </a:pPr>
                <a:r>
                  <a:rPr kumimoji="1" lang="en-US" altLang="zh-CN" dirty="0">
                    <a:latin typeface="Calibri" panose="020F0502020204030204" pitchFamily="34" charset="0"/>
                    <a:cs typeface="Calibri" panose="020F0502020204030204" pitchFamily="34" charset="0"/>
                  </a:rPr>
                  <a:t>It degenerates to </a:t>
                </a:r>
                <a:r>
                  <a:rPr kumimoji="1" lang="en-US" altLang="zh-CN" dirty="0" err="1">
                    <a:latin typeface="Calibri" panose="020F0502020204030204" pitchFamily="34" charset="0"/>
                    <a:cs typeface="Calibri" panose="020F0502020204030204" pitchFamily="34" charset="0"/>
                  </a:rPr>
                  <a:t>Softmax</a:t>
                </a:r>
                <a:r>
                  <a:rPr kumimoji="1" lang="en-US" altLang="zh-CN" dirty="0">
                    <a:latin typeface="Calibri" panose="020F0502020204030204" pitchFamily="34" charset="0"/>
                    <a:cs typeface="Calibri" panose="020F0502020204030204" pitchFamily="34" charset="0"/>
                  </a:rPr>
                  <a:t> loss, triplet loss and many other loss functions, given corresponding configuration. </a:t>
                </a:r>
              </a:p>
            </p:txBody>
          </p:sp>
        </mc:Choice>
        <mc:Fallback>
          <p:sp>
            <p:nvSpPr>
              <p:cNvPr id="7" name="文本框 6">
                <a:extLst>
                  <a:ext uri="{FF2B5EF4-FFF2-40B4-BE49-F238E27FC236}">
                    <a16:creationId xmlns:a16="http://schemas.microsoft.com/office/drawing/2014/main" id="{BAAFF879-F86B-4911-B39B-9BBA6B84CC73}"/>
                  </a:ext>
                </a:extLst>
              </p:cNvPr>
              <p:cNvSpPr txBox="1">
                <a:spLocks noRot="1" noChangeAspect="1" noMove="1" noResize="1" noEditPoints="1" noAdjustHandles="1" noChangeArrowheads="1" noChangeShapeType="1" noTextEdit="1"/>
              </p:cNvSpPr>
              <p:nvPr/>
            </p:nvSpPr>
            <p:spPr>
              <a:xfrm>
                <a:off x="710213" y="1525305"/>
                <a:ext cx="10324730" cy="4084388"/>
              </a:xfrm>
              <a:prstGeom prst="rect">
                <a:avLst/>
              </a:prstGeom>
              <a:blipFill>
                <a:blip r:embed="rId3"/>
                <a:stretch>
                  <a:fillRect l="-532" t="-746" b="-1493"/>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13475787-4C85-4A30-8938-93728A17236A}"/>
              </a:ext>
            </a:extLst>
          </p:cNvPr>
          <p:cNvPicPr>
            <a:picLocks noChangeAspect="1"/>
          </p:cNvPicPr>
          <p:nvPr/>
        </p:nvPicPr>
        <p:blipFill>
          <a:blip r:embed="rId4"/>
          <a:stretch>
            <a:fillRect/>
          </a:stretch>
        </p:blipFill>
        <p:spPr>
          <a:xfrm>
            <a:off x="1157057" y="3169293"/>
            <a:ext cx="4737343" cy="1371670"/>
          </a:xfrm>
          <a:prstGeom prst="rect">
            <a:avLst/>
          </a:prstGeom>
        </p:spPr>
      </p:pic>
      <p:sp>
        <p:nvSpPr>
          <p:cNvPr id="11" name="文本框 10">
            <a:extLst>
              <a:ext uri="{FF2B5EF4-FFF2-40B4-BE49-F238E27FC236}">
                <a16:creationId xmlns:a16="http://schemas.microsoft.com/office/drawing/2014/main" id="{59CEA739-2F8A-4210-96DA-271F6708175B}"/>
              </a:ext>
            </a:extLst>
          </p:cNvPr>
          <p:cNvSpPr txBox="1"/>
          <p:nvPr/>
        </p:nvSpPr>
        <p:spPr>
          <a:xfrm>
            <a:off x="710213" y="458964"/>
            <a:ext cx="6094520" cy="400110"/>
          </a:xfrm>
          <a:prstGeom prst="rect">
            <a:avLst/>
          </a:prstGeom>
          <a:noFill/>
        </p:spPr>
        <p:txBody>
          <a:bodyPr wrap="square">
            <a:spAutoFit/>
          </a:bodyPr>
          <a:lstStyle/>
          <a:p>
            <a:r>
              <a:rPr kumimoji="1" lang="en-US" altLang="zh-CN" sz="2000">
                <a:latin typeface="微软雅黑" panose="020B0503020204020204" pitchFamily="34" charset="-122"/>
                <a:ea typeface="微软雅黑" panose="020B0503020204020204" pitchFamily="34" charset="-122"/>
                <a:cs typeface="Calibri" panose="020F0502020204030204" pitchFamily="34" charset="0"/>
              </a:rPr>
              <a:t>A Unified</a:t>
            </a:r>
            <a:r>
              <a:rPr kumimoji="1" lang="zh-CN" altLang="en-US" sz="2000">
                <a:latin typeface="微软雅黑" panose="020B0503020204020204" pitchFamily="34" charset="-122"/>
                <a:ea typeface="微软雅黑" panose="020B0503020204020204" pitchFamily="34" charset="-122"/>
                <a:cs typeface="Calibri" panose="020F0502020204030204" pitchFamily="34" charset="0"/>
              </a:rPr>
              <a:t> </a:t>
            </a:r>
            <a:r>
              <a:rPr kumimoji="1" lang="en-US" altLang="zh-CN" sz="2000">
                <a:latin typeface="微软雅黑" panose="020B0503020204020204" pitchFamily="34" charset="-122"/>
                <a:ea typeface="微软雅黑" panose="020B0503020204020204" pitchFamily="34" charset="-122"/>
                <a:cs typeface="Calibri" panose="020F0502020204030204" pitchFamily="34" charset="0"/>
              </a:rPr>
              <a:t>Perspective</a:t>
            </a:r>
            <a:endParaRPr kumimoji="1" lang="zh-CN" altLang="en-US" sz="2000" dirty="0">
              <a:latin typeface="微软雅黑" panose="020B0503020204020204" pitchFamily="34" charset="-122"/>
              <a:ea typeface="微软雅黑" panose="020B0503020204020204" pitchFamily="34" charset="-122"/>
              <a:cs typeface="Calibri" panose="020F0502020204030204" pitchFamily="34" charset="0"/>
            </a:endParaRPr>
          </a:p>
        </p:txBody>
      </p:sp>
    </p:spTree>
    <p:extLst>
      <p:ext uri="{BB962C8B-B14F-4D97-AF65-F5344CB8AC3E}">
        <p14:creationId xmlns:p14="http://schemas.microsoft.com/office/powerpoint/2010/main" val="659970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4C802362-31C2-4428-83F6-755B4165324B}"/>
                  </a:ext>
                </a:extLst>
              </p:cNvPr>
              <p:cNvSpPr txBox="1"/>
              <p:nvPr/>
            </p:nvSpPr>
            <p:spPr>
              <a:xfrm>
                <a:off x="1100830" y="1127600"/>
                <a:ext cx="9581966" cy="4792209"/>
              </a:xfrm>
              <a:prstGeom prst="rect">
                <a:avLst/>
              </a:prstGeom>
              <a:noFill/>
            </p:spPr>
            <p:txBody>
              <a:bodyPr wrap="square">
                <a:spAutoFit/>
              </a:bodyPr>
              <a:lstStyle/>
              <a:p>
                <a:pPr>
                  <a:lnSpc>
                    <a:spcPct val="125000"/>
                  </a:lnSpc>
                </a:pPr>
                <a:r>
                  <a:rPr kumimoji="1" lang="en-US" altLang="zh-CN" dirty="0">
                    <a:solidFill>
                      <a:schemeClr val="bg2">
                        <a:lumMod val="10000"/>
                      </a:schemeClr>
                    </a:solidFill>
                    <a:latin typeface="Calibri" panose="020F0502020204030204" pitchFamily="34" charset="0"/>
                    <a:ea typeface="Microsoft YaHei" charset="-122"/>
                    <a:cs typeface="Calibri" panose="020F0502020204030204" pitchFamily="34" charset="0"/>
                    <a:sym typeface="Wingdings" pitchFamily="2" charset="2"/>
                  </a:rPr>
                  <a:t>Given </a:t>
                </a:r>
                <a:r>
                  <a:rPr kumimoji="1" lang="en-US" altLang="zh-CN" dirty="0">
                    <a:solidFill>
                      <a:srgbClr val="FF0000"/>
                    </a:solidFill>
                    <a:latin typeface="Calibri" panose="020F0502020204030204" pitchFamily="34" charset="0"/>
                    <a:ea typeface="Microsoft YaHei" charset="-122"/>
                    <a:cs typeface="Calibri" panose="020F0502020204030204" pitchFamily="34" charset="0"/>
                    <a:sym typeface="Wingdings" pitchFamily="2" charset="2"/>
                  </a:rPr>
                  <a:t>class-level</a:t>
                </a:r>
                <a:r>
                  <a:rPr kumimoji="1" lang="en-US" altLang="zh-CN" dirty="0">
                    <a:solidFill>
                      <a:schemeClr val="bg2">
                        <a:lumMod val="10000"/>
                      </a:schemeClr>
                    </a:solidFill>
                    <a:latin typeface="Calibri" panose="020F0502020204030204" pitchFamily="34" charset="0"/>
                    <a:ea typeface="Microsoft YaHei" charset="-122"/>
                    <a:cs typeface="Calibri" panose="020F0502020204030204" pitchFamily="34" charset="0"/>
                    <a:sym typeface="Wingdings" pitchFamily="2" charset="2"/>
                  </a:rPr>
                  <a:t> labels, we use the weight matrix </a:t>
                </a:r>
                <a:r>
                  <a:rPr kumimoji="1" lang="en-US" altLang="zh-CN" i="1" dirty="0">
                    <a:solidFill>
                      <a:srgbClr val="FF0000"/>
                    </a:solidFill>
                    <a:latin typeface="Cambria Math" panose="02040503050406030204" pitchFamily="18" charset="0"/>
                    <a:ea typeface="Cambria Math" panose="02040503050406030204" pitchFamily="18" charset="0"/>
                    <a:cs typeface="Calibri" panose="020F0502020204030204" pitchFamily="34" charset="0"/>
                    <a:sym typeface="Wingdings" pitchFamily="2" charset="2"/>
                  </a:rPr>
                  <a:t>W</a:t>
                </a:r>
                <a:r>
                  <a:rPr kumimoji="1" lang="en-US" altLang="zh-CN" dirty="0">
                    <a:solidFill>
                      <a:schemeClr val="bg2">
                        <a:lumMod val="10000"/>
                      </a:schemeClr>
                    </a:solidFill>
                    <a:latin typeface="Calibri" panose="020F0502020204030204" pitchFamily="34" charset="0"/>
                    <a:ea typeface="Microsoft YaHei" charset="-122"/>
                    <a:cs typeface="Calibri" panose="020F0502020204030204" pitchFamily="34" charset="0"/>
                    <a:sym typeface="Wingdings" pitchFamily="2" charset="2"/>
                  </a:rPr>
                  <a:t>  in the classification layer to calculate the similarity scores for training by:</a:t>
                </a:r>
              </a:p>
              <a:p>
                <a:pPr>
                  <a:lnSpc>
                    <a:spcPct val="125000"/>
                  </a:lnSpc>
                </a:pPr>
                <a:r>
                  <a:rPr kumimoji="1" lang="en-US" altLang="zh-CN" dirty="0">
                    <a:solidFill>
                      <a:schemeClr val="bg2">
                        <a:lumMod val="10000"/>
                      </a:schemeClr>
                    </a:solidFill>
                    <a:latin typeface="Calibri" panose="020F0502020204030204" pitchFamily="34" charset="0"/>
                    <a:ea typeface="Microsoft YaHei" charset="-122"/>
                    <a:cs typeface="Calibri" panose="020F0502020204030204" pitchFamily="34" charset="0"/>
                    <a:sym typeface="Wingdings" pitchFamily="2" charset="2"/>
                  </a:rPr>
                  <a:t>			</a:t>
                </a:r>
                <a14:m>
                  <m:oMath xmlns:m="http://schemas.openxmlformats.org/officeDocument/2006/math">
                    <m:sSubSup>
                      <m:sSubSupPr>
                        <m:ctrlPr>
                          <a:rPr lang="en-US" altLang="zh-CN" i="1">
                            <a:solidFill>
                              <a:schemeClr val="tx2">
                                <a:lumMod val="50000"/>
                              </a:schemeClr>
                            </a:solidFill>
                            <a:latin typeface="Cambria Math" panose="02040503050406030204" pitchFamily="18" charset="0"/>
                          </a:rPr>
                        </m:ctrlPr>
                      </m:sSubSupPr>
                      <m:e>
                        <m:r>
                          <a:rPr lang="en-US" altLang="zh-CN" b="0" i="1">
                            <a:solidFill>
                              <a:schemeClr val="tx2">
                                <a:lumMod val="50000"/>
                              </a:schemeClr>
                            </a:solidFill>
                            <a:latin typeface="Cambria Math" panose="02040503050406030204" pitchFamily="18" charset="0"/>
                          </a:rPr>
                          <m:t>𝑠</m:t>
                        </m:r>
                      </m:e>
                      <m:sub>
                        <m:r>
                          <a:rPr lang="en-US" altLang="zh-CN" b="0" i="1">
                            <a:solidFill>
                              <a:schemeClr val="tx2">
                                <a:lumMod val="50000"/>
                              </a:schemeClr>
                            </a:solidFill>
                            <a:latin typeface="Cambria Math" panose="02040503050406030204" pitchFamily="18" charset="0"/>
                          </a:rPr>
                          <m:t>𝑛</m:t>
                        </m:r>
                      </m:sub>
                      <m:sup>
                        <m:r>
                          <a:rPr lang="en-US" altLang="zh-CN" b="0" i="1">
                            <a:solidFill>
                              <a:schemeClr val="tx2">
                                <a:lumMod val="50000"/>
                              </a:schemeClr>
                            </a:solidFill>
                            <a:latin typeface="Cambria Math" panose="02040503050406030204" pitchFamily="18" charset="0"/>
                          </a:rPr>
                          <m:t>𝑗</m:t>
                        </m:r>
                      </m:sup>
                    </m:sSubSup>
                    <m:r>
                      <a:rPr lang="en-US" altLang="zh-CN" b="0" i="1">
                        <a:solidFill>
                          <a:schemeClr val="tx2">
                            <a:lumMod val="50000"/>
                          </a:schemeClr>
                        </a:solidFill>
                        <a:latin typeface="Cambria Math" panose="02040503050406030204" pitchFamily="18" charset="0"/>
                      </a:rPr>
                      <m:t>=</m:t>
                    </m:r>
                    <m:f>
                      <m:fPr>
                        <m:ctrlPr>
                          <a:rPr lang="en-US" altLang="zh-CN" i="1" smtClean="0">
                            <a:solidFill>
                              <a:schemeClr val="tx2">
                                <a:lumMod val="50000"/>
                              </a:schemeClr>
                            </a:solidFill>
                            <a:latin typeface="Cambria Math" panose="02040503050406030204" pitchFamily="18" charset="0"/>
                          </a:rPr>
                        </m:ctrlPr>
                      </m:fPr>
                      <m:num>
                        <m:r>
                          <a:rPr lang="en-US" altLang="zh-CN" b="0" i="1" smtClean="0">
                            <a:solidFill>
                              <a:schemeClr val="tx2">
                                <a:lumMod val="50000"/>
                              </a:schemeClr>
                            </a:solidFill>
                            <a:latin typeface="Cambria Math" panose="02040503050406030204" pitchFamily="18" charset="0"/>
                          </a:rPr>
                          <m:t>&lt;</m:t>
                        </m:r>
                        <m:sSub>
                          <m:sSubPr>
                            <m:ctrlPr>
                              <a:rPr lang="en-US" altLang="zh-CN" b="0" i="1" smtClean="0">
                                <a:solidFill>
                                  <a:schemeClr val="tx2">
                                    <a:lumMod val="50000"/>
                                  </a:schemeClr>
                                </a:solidFill>
                                <a:latin typeface="Cambria Math" panose="02040503050406030204" pitchFamily="18" charset="0"/>
                              </a:rPr>
                            </m:ctrlPr>
                          </m:sSubPr>
                          <m:e>
                            <m:r>
                              <a:rPr lang="en-US" altLang="zh-CN" b="0" i="1" smtClean="0">
                                <a:solidFill>
                                  <a:schemeClr val="tx2">
                                    <a:lumMod val="50000"/>
                                  </a:schemeClr>
                                </a:solidFill>
                                <a:latin typeface="Cambria Math" panose="02040503050406030204" pitchFamily="18" charset="0"/>
                              </a:rPr>
                              <m:t>𝑤</m:t>
                            </m:r>
                          </m:e>
                          <m:sub>
                            <m:r>
                              <a:rPr lang="en-US" altLang="zh-CN" b="0" i="1" smtClean="0">
                                <a:solidFill>
                                  <a:schemeClr val="tx2">
                                    <a:lumMod val="50000"/>
                                  </a:schemeClr>
                                </a:solidFill>
                                <a:latin typeface="Cambria Math" panose="02040503050406030204" pitchFamily="18" charset="0"/>
                              </a:rPr>
                              <m:t>𝑗</m:t>
                            </m:r>
                          </m:sub>
                        </m:sSub>
                        <m:r>
                          <a:rPr lang="en-US" altLang="zh-CN" b="0" i="1" smtClean="0">
                            <a:solidFill>
                              <a:schemeClr val="tx2">
                                <a:lumMod val="50000"/>
                              </a:schemeClr>
                            </a:solidFill>
                            <a:latin typeface="Cambria Math" panose="02040503050406030204" pitchFamily="18" charset="0"/>
                          </a:rPr>
                          <m:t>,   </m:t>
                        </m:r>
                        <m:r>
                          <a:rPr lang="en-US" altLang="zh-CN" b="0" i="1" smtClean="0">
                            <a:solidFill>
                              <a:schemeClr val="tx2">
                                <a:lumMod val="50000"/>
                              </a:schemeClr>
                            </a:solidFill>
                            <a:latin typeface="Cambria Math" panose="02040503050406030204" pitchFamily="18" charset="0"/>
                          </a:rPr>
                          <m:t>𝑥</m:t>
                        </m:r>
                        <m:r>
                          <a:rPr lang="en-US" altLang="zh-CN" b="0" i="1" smtClean="0">
                            <a:solidFill>
                              <a:schemeClr val="tx2">
                                <a:lumMod val="50000"/>
                              </a:schemeClr>
                            </a:solidFill>
                            <a:latin typeface="Cambria Math" panose="02040503050406030204" pitchFamily="18" charset="0"/>
                          </a:rPr>
                          <m:t>&gt;</m:t>
                        </m:r>
                      </m:num>
                      <m:den>
                        <m:d>
                          <m:dPr>
                            <m:begChr m:val="‖"/>
                            <m:endChr m:val="‖"/>
                            <m:ctrlPr>
                              <a:rPr lang="en-US" altLang="zh-CN" i="1">
                                <a:solidFill>
                                  <a:schemeClr val="tx2">
                                    <a:lumMod val="50000"/>
                                  </a:schemeClr>
                                </a:solidFill>
                                <a:latin typeface="Cambria Math" panose="02040503050406030204" pitchFamily="18" charset="0"/>
                              </a:rPr>
                            </m:ctrlPr>
                          </m:dPr>
                          <m:e>
                            <m:sSub>
                              <m:sSubPr>
                                <m:ctrlPr>
                                  <a:rPr lang="en-US" altLang="zh-CN" i="1">
                                    <a:solidFill>
                                      <a:schemeClr val="tx2">
                                        <a:lumMod val="50000"/>
                                      </a:schemeClr>
                                    </a:solidFill>
                                    <a:latin typeface="Cambria Math" panose="02040503050406030204" pitchFamily="18" charset="0"/>
                                  </a:rPr>
                                </m:ctrlPr>
                              </m:sSubPr>
                              <m:e>
                                <m:r>
                                  <a:rPr lang="en-US" altLang="zh-CN" b="0" i="1">
                                    <a:solidFill>
                                      <a:schemeClr val="tx2">
                                        <a:lumMod val="50000"/>
                                      </a:schemeClr>
                                    </a:solidFill>
                                    <a:latin typeface="Cambria Math" panose="02040503050406030204" pitchFamily="18" charset="0"/>
                                  </a:rPr>
                                  <m:t>𝑤</m:t>
                                </m:r>
                              </m:e>
                              <m:sub>
                                <m:r>
                                  <a:rPr lang="en-US" altLang="zh-CN" b="0" i="1">
                                    <a:solidFill>
                                      <a:schemeClr val="tx2">
                                        <a:lumMod val="50000"/>
                                      </a:schemeClr>
                                    </a:solidFill>
                                    <a:latin typeface="Cambria Math" panose="02040503050406030204" pitchFamily="18" charset="0"/>
                                  </a:rPr>
                                  <m:t>𝑗</m:t>
                                </m:r>
                              </m:sub>
                            </m:sSub>
                          </m:e>
                        </m:d>
                        <m:d>
                          <m:dPr>
                            <m:begChr m:val="‖"/>
                            <m:endChr m:val="‖"/>
                            <m:ctrlPr>
                              <a:rPr lang="en-US" altLang="zh-CN" i="1">
                                <a:solidFill>
                                  <a:schemeClr val="tx2">
                                    <a:lumMod val="50000"/>
                                  </a:schemeClr>
                                </a:solidFill>
                                <a:latin typeface="Cambria Math" panose="02040503050406030204" pitchFamily="18" charset="0"/>
                              </a:rPr>
                            </m:ctrlPr>
                          </m:dPr>
                          <m:e>
                            <m:r>
                              <a:rPr lang="en-US" altLang="zh-CN" b="0" i="1">
                                <a:solidFill>
                                  <a:schemeClr val="tx2">
                                    <a:lumMod val="50000"/>
                                  </a:schemeClr>
                                </a:solidFill>
                                <a:latin typeface="Cambria Math" panose="02040503050406030204" pitchFamily="18" charset="0"/>
                              </a:rPr>
                              <m:t>𝑥</m:t>
                            </m:r>
                          </m:e>
                        </m:d>
                      </m:den>
                    </m:f>
                    <m:r>
                      <a:rPr lang="en-US" altLang="zh-CN" b="0" i="1" smtClean="0">
                        <a:solidFill>
                          <a:schemeClr val="tx2">
                            <a:lumMod val="50000"/>
                          </a:schemeClr>
                        </a:solidFill>
                        <a:latin typeface="Cambria Math" panose="02040503050406030204" pitchFamily="18" charset="0"/>
                      </a:rPr>
                      <m:t>,               </m:t>
                    </m:r>
                    <m:sSub>
                      <m:sSubPr>
                        <m:ctrlPr>
                          <a:rPr lang="en-US" altLang="zh-CN" i="1">
                            <a:solidFill>
                              <a:schemeClr val="tx2">
                                <a:lumMod val="50000"/>
                              </a:schemeClr>
                            </a:solidFill>
                            <a:latin typeface="Cambria Math" panose="02040503050406030204" pitchFamily="18" charset="0"/>
                          </a:rPr>
                        </m:ctrlPr>
                      </m:sSubPr>
                      <m:e>
                        <m:r>
                          <a:rPr lang="en-US" altLang="zh-CN" b="0" i="1">
                            <a:solidFill>
                              <a:schemeClr val="tx2">
                                <a:lumMod val="50000"/>
                              </a:schemeClr>
                            </a:solidFill>
                            <a:latin typeface="Cambria Math" panose="02040503050406030204" pitchFamily="18" charset="0"/>
                          </a:rPr>
                          <m:t>𝑠</m:t>
                        </m:r>
                      </m:e>
                      <m:sub>
                        <m:r>
                          <a:rPr lang="en-US" altLang="zh-CN" b="0" i="1">
                            <a:solidFill>
                              <a:schemeClr val="tx2">
                                <a:lumMod val="50000"/>
                              </a:schemeClr>
                            </a:solidFill>
                            <a:latin typeface="Cambria Math" panose="02040503050406030204" pitchFamily="18" charset="0"/>
                          </a:rPr>
                          <m:t>𝑝</m:t>
                        </m:r>
                      </m:sub>
                    </m:sSub>
                    <m:r>
                      <a:rPr lang="en-US" altLang="zh-CN" b="0" i="1">
                        <a:solidFill>
                          <a:schemeClr val="tx2">
                            <a:lumMod val="50000"/>
                          </a:schemeClr>
                        </a:solidFill>
                        <a:latin typeface="Cambria Math" panose="02040503050406030204" pitchFamily="18" charset="0"/>
                      </a:rPr>
                      <m:t>=</m:t>
                    </m:r>
                    <m:f>
                      <m:fPr>
                        <m:ctrlPr>
                          <a:rPr lang="en-US" altLang="zh-CN" b="0" i="1">
                            <a:solidFill>
                              <a:schemeClr val="tx2">
                                <a:lumMod val="50000"/>
                              </a:schemeClr>
                            </a:solidFill>
                            <a:latin typeface="Cambria Math" panose="02040503050406030204" pitchFamily="18" charset="0"/>
                          </a:rPr>
                        </m:ctrlPr>
                      </m:fPr>
                      <m:num>
                        <m:r>
                          <a:rPr lang="en-US" altLang="zh-CN" b="0" i="1" smtClean="0">
                            <a:solidFill>
                              <a:schemeClr val="tx2">
                                <a:lumMod val="50000"/>
                              </a:schemeClr>
                            </a:solidFill>
                            <a:latin typeface="Cambria Math" panose="02040503050406030204" pitchFamily="18" charset="0"/>
                          </a:rPr>
                          <m:t>&lt;</m:t>
                        </m:r>
                        <m:sSub>
                          <m:sSubPr>
                            <m:ctrlPr>
                              <a:rPr lang="en-US" altLang="zh-CN" b="0" i="1" smtClean="0">
                                <a:solidFill>
                                  <a:schemeClr val="tx2">
                                    <a:lumMod val="50000"/>
                                  </a:schemeClr>
                                </a:solidFill>
                                <a:latin typeface="Cambria Math" panose="02040503050406030204" pitchFamily="18" charset="0"/>
                              </a:rPr>
                            </m:ctrlPr>
                          </m:sSubPr>
                          <m:e>
                            <m:r>
                              <a:rPr lang="en-US" altLang="zh-CN" b="0" i="1" smtClean="0">
                                <a:solidFill>
                                  <a:schemeClr val="tx2">
                                    <a:lumMod val="50000"/>
                                  </a:schemeClr>
                                </a:solidFill>
                                <a:latin typeface="Cambria Math" panose="02040503050406030204" pitchFamily="18" charset="0"/>
                              </a:rPr>
                              <m:t>𝑤</m:t>
                            </m:r>
                          </m:e>
                          <m:sub>
                            <m:r>
                              <a:rPr lang="en-US" altLang="zh-CN" b="0" i="1" smtClean="0">
                                <a:solidFill>
                                  <a:schemeClr val="tx2">
                                    <a:lumMod val="50000"/>
                                  </a:schemeClr>
                                </a:solidFill>
                                <a:latin typeface="Cambria Math" panose="02040503050406030204" pitchFamily="18" charset="0"/>
                              </a:rPr>
                              <m:t>𝑦</m:t>
                            </m:r>
                          </m:sub>
                        </m:sSub>
                        <m:r>
                          <a:rPr lang="en-US" altLang="zh-CN" b="0" i="1" smtClean="0">
                            <a:solidFill>
                              <a:schemeClr val="tx2">
                                <a:lumMod val="50000"/>
                              </a:schemeClr>
                            </a:solidFill>
                            <a:latin typeface="Cambria Math" panose="02040503050406030204" pitchFamily="18" charset="0"/>
                          </a:rPr>
                          <m:t>,   </m:t>
                        </m:r>
                        <m:r>
                          <a:rPr lang="en-US" altLang="zh-CN" b="0" i="1" smtClean="0">
                            <a:solidFill>
                              <a:schemeClr val="tx2">
                                <a:lumMod val="50000"/>
                              </a:schemeClr>
                            </a:solidFill>
                            <a:latin typeface="Cambria Math" panose="02040503050406030204" pitchFamily="18" charset="0"/>
                          </a:rPr>
                          <m:t>𝑥</m:t>
                        </m:r>
                        <m:r>
                          <a:rPr lang="en-US" altLang="zh-CN" b="0" i="1" smtClean="0">
                            <a:solidFill>
                              <a:schemeClr val="tx2">
                                <a:lumMod val="50000"/>
                              </a:schemeClr>
                            </a:solidFill>
                            <a:latin typeface="Cambria Math" panose="02040503050406030204" pitchFamily="18" charset="0"/>
                          </a:rPr>
                          <m:t>&gt;</m:t>
                        </m:r>
                      </m:num>
                      <m:den>
                        <m:d>
                          <m:dPr>
                            <m:begChr m:val="‖"/>
                            <m:endChr m:val="‖"/>
                            <m:ctrlPr>
                              <a:rPr lang="en-US" altLang="zh-CN" i="1">
                                <a:solidFill>
                                  <a:schemeClr val="tx2">
                                    <a:lumMod val="50000"/>
                                  </a:schemeClr>
                                </a:solidFill>
                                <a:latin typeface="Cambria Math" panose="02040503050406030204" pitchFamily="18" charset="0"/>
                              </a:rPr>
                            </m:ctrlPr>
                          </m:dPr>
                          <m:e>
                            <m:sSub>
                              <m:sSubPr>
                                <m:ctrlPr>
                                  <a:rPr lang="en-US" altLang="zh-CN" i="1">
                                    <a:solidFill>
                                      <a:schemeClr val="tx2">
                                        <a:lumMod val="50000"/>
                                      </a:schemeClr>
                                    </a:solidFill>
                                    <a:latin typeface="Cambria Math" panose="02040503050406030204" pitchFamily="18" charset="0"/>
                                  </a:rPr>
                                </m:ctrlPr>
                              </m:sSubPr>
                              <m:e>
                                <m:r>
                                  <a:rPr lang="en-US" altLang="zh-CN" b="0" i="1">
                                    <a:solidFill>
                                      <a:schemeClr val="tx2">
                                        <a:lumMod val="50000"/>
                                      </a:schemeClr>
                                    </a:solidFill>
                                    <a:latin typeface="Cambria Math" panose="02040503050406030204" pitchFamily="18" charset="0"/>
                                  </a:rPr>
                                  <m:t>𝑤</m:t>
                                </m:r>
                              </m:e>
                              <m:sub>
                                <m:r>
                                  <a:rPr lang="en-US" altLang="zh-CN" b="0" i="1">
                                    <a:solidFill>
                                      <a:schemeClr val="tx2">
                                        <a:lumMod val="50000"/>
                                      </a:schemeClr>
                                    </a:solidFill>
                                    <a:latin typeface="Cambria Math" panose="02040503050406030204" pitchFamily="18" charset="0"/>
                                  </a:rPr>
                                  <m:t>𝑦</m:t>
                                </m:r>
                              </m:sub>
                            </m:sSub>
                          </m:e>
                        </m:d>
                        <m:d>
                          <m:dPr>
                            <m:begChr m:val="‖"/>
                            <m:endChr m:val="‖"/>
                            <m:ctrlPr>
                              <a:rPr lang="en-US" altLang="zh-CN" i="1">
                                <a:solidFill>
                                  <a:schemeClr val="tx2">
                                    <a:lumMod val="50000"/>
                                  </a:schemeClr>
                                </a:solidFill>
                                <a:latin typeface="Cambria Math" panose="02040503050406030204" pitchFamily="18" charset="0"/>
                              </a:rPr>
                            </m:ctrlPr>
                          </m:dPr>
                          <m:e>
                            <m:r>
                              <a:rPr lang="en-US" altLang="zh-CN" b="0" i="1">
                                <a:solidFill>
                                  <a:schemeClr val="tx2">
                                    <a:lumMod val="50000"/>
                                  </a:schemeClr>
                                </a:solidFill>
                                <a:latin typeface="Cambria Math" panose="02040503050406030204" pitchFamily="18" charset="0"/>
                              </a:rPr>
                              <m:t>𝑥</m:t>
                            </m:r>
                          </m:e>
                        </m:d>
                      </m:den>
                    </m:f>
                  </m:oMath>
                </a14:m>
                <a:endParaRPr lang="en-US" altLang="zh-CN" b="0" dirty="0">
                  <a:solidFill>
                    <a:schemeClr val="tx2">
                      <a:lumMod val="50000"/>
                    </a:schemeClr>
                  </a:solidFill>
                  <a:latin typeface="Calibri" panose="020F0502020204030204" pitchFamily="34" charset="0"/>
                </a:endParaRPr>
              </a:p>
              <a:p>
                <a:pPr>
                  <a:lnSpc>
                    <a:spcPct val="125000"/>
                  </a:lnSpc>
                </a:pPr>
                <a:r>
                  <a:rPr lang="en-US" altLang="zh-CN" dirty="0">
                    <a:solidFill>
                      <a:schemeClr val="tx1">
                        <a:lumMod val="50000"/>
                        <a:lumOff val="50000"/>
                      </a:schemeClr>
                    </a:solidFill>
                    <a:latin typeface="Calibri" panose="020F0502020204030204" pitchFamily="34" charset="0"/>
                    <a:cs typeface="Calibri" panose="020F0502020204030204" pitchFamily="34" charset="0"/>
                  </a:rPr>
                  <a:t>In which </a:t>
                </a:r>
                <a14:m>
                  <m:oMath xmlns:m="http://schemas.openxmlformats.org/officeDocument/2006/math">
                    <m:sSub>
                      <m:sSubPr>
                        <m:ctrlPr>
                          <a:rPr lang="en-US" altLang="zh-CN" i="1" smtClean="0">
                            <a:solidFill>
                              <a:schemeClr val="tx1">
                                <a:lumMod val="95000"/>
                                <a:lumOff val="5000"/>
                              </a:schemeClr>
                            </a:solidFill>
                            <a:latin typeface="Cambria Math" panose="02040503050406030204" pitchFamily="18" charset="0"/>
                          </a:rPr>
                        </m:ctrlPr>
                      </m:sSubPr>
                      <m:e>
                        <m:r>
                          <a:rPr lang="en-US" altLang="zh-CN" b="0" i="1">
                            <a:solidFill>
                              <a:schemeClr val="tx1">
                                <a:lumMod val="95000"/>
                                <a:lumOff val="5000"/>
                              </a:schemeClr>
                            </a:solidFill>
                            <a:latin typeface="Cambria Math" panose="02040503050406030204" pitchFamily="18" charset="0"/>
                          </a:rPr>
                          <m:t>𝑤</m:t>
                        </m:r>
                      </m:e>
                      <m:sub>
                        <m:r>
                          <a:rPr lang="en-US" altLang="zh-CN" b="0" i="1">
                            <a:solidFill>
                              <a:schemeClr val="tx1">
                                <a:lumMod val="95000"/>
                                <a:lumOff val="5000"/>
                              </a:schemeClr>
                            </a:solidFill>
                            <a:latin typeface="Cambria Math" panose="02040503050406030204" pitchFamily="18" charset="0"/>
                          </a:rPr>
                          <m:t>𝑗</m:t>
                        </m:r>
                      </m:sub>
                    </m:sSub>
                  </m:oMath>
                </a14:m>
                <a:r>
                  <a:rPr lang="en-US" altLang="zh-CN" i="1" dirty="0">
                    <a:solidFill>
                      <a:schemeClr val="tx1">
                        <a:lumMod val="95000"/>
                        <a:lumOff val="5000"/>
                      </a:schemeClr>
                    </a:solidFill>
                  </a:rPr>
                  <a:t> </a:t>
                </a:r>
                <a:r>
                  <a:rPr lang="en-US" altLang="zh-CN" dirty="0">
                    <a:solidFill>
                      <a:schemeClr val="tx1">
                        <a:lumMod val="50000"/>
                        <a:lumOff val="50000"/>
                      </a:schemeClr>
                    </a:solidFill>
                    <a:latin typeface="Calibri" panose="020F0502020204030204" pitchFamily="34" charset="0"/>
                    <a:cs typeface="Calibri" panose="020F0502020204030204" pitchFamily="34" charset="0"/>
                  </a:rPr>
                  <a:t>is the </a:t>
                </a:r>
                <a:r>
                  <a:rPr lang="en-US" altLang="zh-CN" i="1" dirty="0">
                    <a:solidFill>
                      <a:schemeClr val="tx1">
                        <a:lumMod val="50000"/>
                        <a:lumOff val="50000"/>
                      </a:schemeClr>
                    </a:solidFill>
                    <a:latin typeface="Calibri" panose="020F0502020204030204" pitchFamily="34" charset="0"/>
                    <a:cs typeface="Calibri" panose="020F0502020204030204" pitchFamily="34" charset="0"/>
                  </a:rPr>
                  <a:t>j-</a:t>
                </a:r>
                <a:r>
                  <a:rPr lang="en-US" altLang="zh-CN" dirty="0" err="1">
                    <a:solidFill>
                      <a:schemeClr val="tx1">
                        <a:lumMod val="50000"/>
                        <a:lumOff val="50000"/>
                      </a:schemeClr>
                    </a:solidFill>
                    <a:latin typeface="Calibri" panose="020F0502020204030204" pitchFamily="34" charset="0"/>
                    <a:cs typeface="Calibri" panose="020F0502020204030204" pitchFamily="34" charset="0"/>
                  </a:rPr>
                  <a:t>th</a:t>
                </a:r>
                <a:r>
                  <a:rPr lang="en-US" altLang="zh-CN" dirty="0">
                    <a:solidFill>
                      <a:schemeClr val="tx1">
                        <a:lumMod val="50000"/>
                        <a:lumOff val="50000"/>
                      </a:schemeClr>
                    </a:solidFill>
                    <a:latin typeface="Calibri" panose="020F0502020204030204" pitchFamily="34" charset="0"/>
                    <a:cs typeface="Calibri" panose="020F0502020204030204" pitchFamily="34" charset="0"/>
                  </a:rPr>
                  <a:t> non-target weight vector and </a:t>
                </a:r>
                <a14:m>
                  <m:oMath xmlns:m="http://schemas.openxmlformats.org/officeDocument/2006/math">
                    <m:sSub>
                      <m:sSubPr>
                        <m:ctrlPr>
                          <a:rPr lang="en-US" altLang="zh-CN" i="1" smtClean="0">
                            <a:solidFill>
                              <a:schemeClr val="tx1">
                                <a:lumMod val="95000"/>
                                <a:lumOff val="5000"/>
                              </a:schemeClr>
                            </a:solidFill>
                            <a:latin typeface="Cambria Math" panose="02040503050406030204" pitchFamily="18" charset="0"/>
                          </a:rPr>
                        </m:ctrlPr>
                      </m:sSubPr>
                      <m:e>
                        <m:r>
                          <a:rPr lang="en-US" altLang="zh-CN" i="1">
                            <a:solidFill>
                              <a:schemeClr val="tx1">
                                <a:lumMod val="95000"/>
                                <a:lumOff val="5000"/>
                              </a:schemeClr>
                            </a:solidFill>
                            <a:latin typeface="Cambria Math" panose="02040503050406030204" pitchFamily="18" charset="0"/>
                          </a:rPr>
                          <m:t>𝑤</m:t>
                        </m:r>
                      </m:e>
                      <m:sub>
                        <m:r>
                          <a:rPr lang="en-US" altLang="zh-CN" b="0" i="1" smtClean="0">
                            <a:solidFill>
                              <a:schemeClr val="tx1">
                                <a:lumMod val="95000"/>
                                <a:lumOff val="5000"/>
                              </a:schemeClr>
                            </a:solidFill>
                            <a:latin typeface="Cambria Math" panose="02040503050406030204" pitchFamily="18" charset="0"/>
                          </a:rPr>
                          <m:t>𝑦</m:t>
                        </m:r>
                      </m:sub>
                    </m:sSub>
                  </m:oMath>
                </a14:m>
                <a:r>
                  <a:rPr lang="en-US" altLang="zh-CN" i="1" dirty="0">
                    <a:solidFill>
                      <a:schemeClr val="tx1">
                        <a:lumMod val="95000"/>
                        <a:lumOff val="5000"/>
                      </a:schemeClr>
                    </a:solidFill>
                  </a:rPr>
                  <a:t> </a:t>
                </a:r>
                <a:r>
                  <a:rPr lang="en-US" altLang="zh-CN" dirty="0">
                    <a:solidFill>
                      <a:schemeClr val="tx1">
                        <a:lumMod val="50000"/>
                        <a:lumOff val="50000"/>
                      </a:schemeClr>
                    </a:solidFill>
                    <a:latin typeface="Calibri" panose="020F0502020204030204" pitchFamily="34" charset="0"/>
                    <a:cs typeface="Calibri" panose="020F0502020204030204" pitchFamily="34" charset="0"/>
                  </a:rPr>
                  <a:t>is the target weight vector.</a:t>
                </a:r>
              </a:p>
              <a:p>
                <a:pPr>
                  <a:lnSpc>
                    <a:spcPct val="125000"/>
                  </a:lnSpc>
                </a:pPr>
                <a:endParaRPr lang="en-US" altLang="zh-CN" dirty="0">
                  <a:latin typeface="Calibri" panose="020F0502020204030204" pitchFamily="34" charset="0"/>
                  <a:cs typeface="Calibri" panose="020F0502020204030204" pitchFamily="34" charset="0"/>
                </a:endParaRPr>
              </a:p>
              <a:p>
                <a:pPr>
                  <a:lnSpc>
                    <a:spcPct val="150000"/>
                  </a:lnSpc>
                </a:pPr>
                <a:r>
                  <a:rPr lang="en-US" altLang="zh-CN" dirty="0">
                    <a:latin typeface="Calibri" panose="020F0502020204030204" pitchFamily="34" charset="0"/>
                    <a:cs typeface="Calibri" panose="020F0502020204030204" pitchFamily="34" charset="0"/>
                  </a:rPr>
                  <a:t>Correspondingly , it degenerates to AM-</a:t>
                </a:r>
                <a:r>
                  <a:rPr lang="en-US" altLang="zh-CN" dirty="0" err="1">
                    <a:latin typeface="Calibri" panose="020F0502020204030204" pitchFamily="34" charset="0"/>
                    <a:cs typeface="Calibri" panose="020F0502020204030204" pitchFamily="34" charset="0"/>
                  </a:rPr>
                  <a:t>Softmax</a:t>
                </a:r>
                <a:r>
                  <a:rPr lang="en-US" altLang="zh-CN" dirty="0">
                    <a:latin typeface="Calibri" panose="020F0502020204030204" pitchFamily="34" charset="0"/>
                    <a:cs typeface="Calibri" panose="020F0502020204030204" pitchFamily="34" charset="0"/>
                  </a:rPr>
                  <a:t>:</a:t>
                </a:r>
                <a:endParaRPr lang="zh-CN" altLang="en-US" dirty="0">
                  <a:latin typeface="Calibri" panose="020F0502020204030204" pitchFamily="34" charset="0"/>
                  <a:cs typeface="Calibri" panose="020F0502020204030204" pitchFamily="34" charset="0"/>
                </a:endParaRPr>
              </a:p>
              <a:p>
                <a:pPr>
                  <a:lnSpc>
                    <a:spcPct val="150000"/>
                  </a:lnSpc>
                </a:pPr>
                <a:endParaRPr lang="zh-CN" altLang="en-US" sz="2400" dirty="0"/>
              </a:p>
              <a:p>
                <a:pPr>
                  <a:lnSpc>
                    <a:spcPct val="150000"/>
                  </a:lnSpc>
                </a:pPr>
                <a:endParaRPr lang="zh-CN" altLang="en-US" sz="2400" dirty="0"/>
              </a:p>
              <a:p>
                <a:pPr>
                  <a:lnSpc>
                    <a:spcPct val="150000"/>
                  </a:lnSpc>
                </a:pPr>
                <a:endParaRPr kumimoji="1" lang="en-US" altLang="zh-CN" sz="1000" dirty="0">
                  <a:solidFill>
                    <a:schemeClr val="bg2">
                      <a:lumMod val="10000"/>
                    </a:schemeClr>
                  </a:solidFill>
                  <a:latin typeface="Calibri" panose="020F0502020204030204" pitchFamily="34" charset="0"/>
                  <a:ea typeface="Microsoft YaHei" charset="-122"/>
                  <a:cs typeface="Calibri" panose="020F0502020204030204" pitchFamily="34" charset="0"/>
                  <a:sym typeface="Wingdings" pitchFamily="2" charset="2"/>
                </a:endParaRPr>
              </a:p>
              <a:p>
                <a:pPr marL="800100" lvl="1" indent="-342900">
                  <a:lnSpc>
                    <a:spcPct val="150000"/>
                  </a:lnSpc>
                  <a:buFont typeface="Wingdings" pitchFamily="2" charset="2"/>
                  <a:buChar char="ü"/>
                </a:pPr>
                <a:endParaRPr kumimoji="1" lang="en-US" altLang="zh-CN" dirty="0">
                  <a:solidFill>
                    <a:schemeClr val="bg2">
                      <a:lumMod val="10000"/>
                    </a:schemeClr>
                  </a:solidFill>
                  <a:latin typeface="Calibri" panose="020F0502020204030204" pitchFamily="34" charset="0"/>
                  <a:ea typeface="Microsoft YaHei" charset="-122"/>
                  <a:cs typeface="Calibri" panose="020F0502020204030204" pitchFamily="34" charset="0"/>
                </a:endParaRPr>
              </a:p>
              <a:p>
                <a:pPr marL="800100" lvl="1" indent="-342900">
                  <a:lnSpc>
                    <a:spcPct val="150000"/>
                  </a:lnSpc>
                  <a:buFont typeface="Wingdings" pitchFamily="2" charset="2"/>
                  <a:buChar char="ü"/>
                </a:pPr>
                <a:endParaRPr kumimoji="1" lang="en-US" altLang="zh-CN" sz="700" dirty="0">
                  <a:solidFill>
                    <a:schemeClr val="bg2">
                      <a:lumMod val="10000"/>
                    </a:schemeClr>
                  </a:solidFill>
                  <a:latin typeface="Calibri" panose="020F0502020204030204" pitchFamily="34" charset="0"/>
                  <a:ea typeface="Microsoft YaHei" charset="-122"/>
                  <a:cs typeface="Calibri" panose="020F0502020204030204" pitchFamily="34" charset="0"/>
                </a:endParaRPr>
              </a:p>
              <a:p>
                <a:r>
                  <a:rPr lang="en-US" altLang="zh-CN" sz="2400" dirty="0">
                    <a:solidFill>
                      <a:schemeClr val="bg2">
                        <a:lumMod val="50000"/>
                      </a:schemeClr>
                    </a:solidFill>
                    <a:latin typeface="Calibri" panose="020F0502020204030204" pitchFamily="34" charset="0"/>
                    <a:cs typeface="Calibri" panose="020F0502020204030204" pitchFamily="34" charset="0"/>
                  </a:rPr>
                  <a:t>and many other classification loss functions (e.g. </a:t>
                </a:r>
                <a:r>
                  <a:rPr lang="en-US" altLang="zh-CN" sz="2400" dirty="0" err="1">
                    <a:solidFill>
                      <a:schemeClr val="bg2">
                        <a:lumMod val="50000"/>
                      </a:schemeClr>
                    </a:solidFill>
                    <a:latin typeface="Calibri" panose="020F0502020204030204" pitchFamily="34" charset="0"/>
                    <a:cs typeface="Calibri" panose="020F0502020204030204" pitchFamily="34" charset="0"/>
                  </a:rPr>
                  <a:t>NormFace</a:t>
                </a:r>
                <a:r>
                  <a:rPr lang="en-US" altLang="zh-CN" sz="2400" dirty="0">
                    <a:solidFill>
                      <a:schemeClr val="bg2">
                        <a:lumMod val="50000"/>
                      </a:schemeClr>
                    </a:solidFill>
                    <a:latin typeface="Calibri" panose="020F0502020204030204" pitchFamily="34" charset="0"/>
                    <a:cs typeface="Calibri" panose="020F0502020204030204" pitchFamily="34" charset="0"/>
                  </a:rPr>
                  <a:t>, </a:t>
                </a:r>
                <a:r>
                  <a:rPr lang="en-US" altLang="zh-CN" sz="2400" dirty="0" err="1">
                    <a:solidFill>
                      <a:schemeClr val="bg2">
                        <a:lumMod val="50000"/>
                      </a:schemeClr>
                    </a:solidFill>
                    <a:latin typeface="Calibri" panose="020F0502020204030204" pitchFamily="34" charset="0"/>
                    <a:cs typeface="Calibri" panose="020F0502020204030204" pitchFamily="34" charset="0"/>
                  </a:rPr>
                  <a:t>Softmax</a:t>
                </a:r>
                <a:r>
                  <a:rPr lang="en-US" altLang="zh-CN" sz="2400" dirty="0">
                    <a:solidFill>
                      <a:schemeClr val="bg2">
                        <a:lumMod val="50000"/>
                      </a:schemeClr>
                    </a:solidFill>
                    <a:latin typeface="Calibri" panose="020F0502020204030204" pitchFamily="34" charset="0"/>
                    <a:cs typeface="Calibri" panose="020F0502020204030204" pitchFamily="34" charset="0"/>
                  </a:rPr>
                  <a:t> Loss)</a:t>
                </a:r>
                <a:r>
                  <a:rPr lang="zh-CN" altLang="en-US" sz="2400" dirty="0">
                    <a:solidFill>
                      <a:schemeClr val="bg2">
                        <a:lumMod val="50000"/>
                      </a:schemeClr>
                    </a:solidFill>
                    <a:latin typeface="Calibri" panose="020F0502020204030204" pitchFamily="34" charset="0"/>
                    <a:cs typeface="Calibri" panose="020F0502020204030204" pitchFamily="34" charset="0"/>
                  </a:rPr>
                  <a:t> </a:t>
                </a:r>
                <a:endParaRPr lang="en-US" altLang="zh-CN" sz="2400" dirty="0">
                  <a:solidFill>
                    <a:schemeClr val="bg2">
                      <a:lumMod val="50000"/>
                    </a:schemeClr>
                  </a:solidFill>
                  <a:latin typeface="Calibri" panose="020F0502020204030204" pitchFamily="34" charset="0"/>
                  <a:cs typeface="Calibri" panose="020F0502020204030204" pitchFamily="34" charset="0"/>
                </a:endParaRPr>
              </a:p>
            </p:txBody>
          </p:sp>
        </mc:Choice>
        <mc:Fallback>
          <p:sp>
            <p:nvSpPr>
              <p:cNvPr id="3" name="文本框 2">
                <a:extLst>
                  <a:ext uri="{FF2B5EF4-FFF2-40B4-BE49-F238E27FC236}">
                    <a16:creationId xmlns:a16="http://schemas.microsoft.com/office/drawing/2014/main" id="{4C802362-31C2-4428-83F6-755B4165324B}"/>
                  </a:ext>
                </a:extLst>
              </p:cNvPr>
              <p:cNvSpPr txBox="1">
                <a:spLocks noRot="1" noChangeAspect="1" noMove="1" noResize="1" noEditPoints="1" noAdjustHandles="1" noChangeArrowheads="1" noChangeShapeType="1" noTextEdit="1"/>
              </p:cNvSpPr>
              <p:nvPr/>
            </p:nvSpPr>
            <p:spPr>
              <a:xfrm>
                <a:off x="1100830" y="1127600"/>
                <a:ext cx="9581966" cy="4792209"/>
              </a:xfrm>
              <a:prstGeom prst="rect">
                <a:avLst/>
              </a:prstGeom>
              <a:blipFill>
                <a:blip r:embed="rId2"/>
                <a:stretch>
                  <a:fillRect l="-1018" t="-127" b="-1908"/>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ED863D78-4C2C-4247-8B1C-CC0340E55D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830" y="3603604"/>
            <a:ext cx="5219942" cy="1674903"/>
          </a:xfrm>
          <a:prstGeom prst="rect">
            <a:avLst/>
          </a:prstGeom>
        </p:spPr>
      </p:pic>
      <p:sp>
        <p:nvSpPr>
          <p:cNvPr id="6" name="文本框 5">
            <a:extLst>
              <a:ext uri="{FF2B5EF4-FFF2-40B4-BE49-F238E27FC236}">
                <a16:creationId xmlns:a16="http://schemas.microsoft.com/office/drawing/2014/main" id="{B0AA2430-8D64-41DA-8263-A966A7C98857}"/>
              </a:ext>
            </a:extLst>
          </p:cNvPr>
          <p:cNvSpPr txBox="1"/>
          <p:nvPr/>
        </p:nvSpPr>
        <p:spPr>
          <a:xfrm>
            <a:off x="1100830" y="423453"/>
            <a:ext cx="6094520" cy="400110"/>
          </a:xfrm>
          <a:prstGeom prst="rect">
            <a:avLst/>
          </a:prstGeom>
          <a:noFill/>
        </p:spPr>
        <p:txBody>
          <a:bodyPr wrap="square">
            <a:spAutoFit/>
          </a:bodyPr>
          <a:lstStyle/>
          <a:p>
            <a:r>
              <a:rPr kumimoji="1" lang="en-US" altLang="zh-CN" sz="2000">
                <a:latin typeface="微软雅黑" panose="020B0503020204020204" pitchFamily="34" charset="-122"/>
                <a:ea typeface="微软雅黑" panose="020B0503020204020204" pitchFamily="34" charset="-122"/>
                <a:cs typeface="Calibri" panose="020F0502020204030204" pitchFamily="34" charset="0"/>
              </a:rPr>
              <a:t>A Unified</a:t>
            </a:r>
            <a:r>
              <a:rPr kumimoji="1" lang="zh-CN" altLang="en-US" sz="2000">
                <a:latin typeface="微软雅黑" panose="020B0503020204020204" pitchFamily="34" charset="-122"/>
                <a:ea typeface="微软雅黑" panose="020B0503020204020204" pitchFamily="34" charset="-122"/>
                <a:cs typeface="Calibri" panose="020F0502020204030204" pitchFamily="34" charset="0"/>
              </a:rPr>
              <a:t> </a:t>
            </a:r>
            <a:r>
              <a:rPr kumimoji="1" lang="en-US" altLang="zh-CN" sz="2000">
                <a:latin typeface="微软雅黑" panose="020B0503020204020204" pitchFamily="34" charset="-122"/>
                <a:ea typeface="微软雅黑" panose="020B0503020204020204" pitchFamily="34" charset="-122"/>
                <a:cs typeface="Calibri" panose="020F0502020204030204" pitchFamily="34" charset="0"/>
              </a:rPr>
              <a:t>Perspective</a:t>
            </a:r>
            <a:endParaRPr kumimoji="1" lang="zh-CN" altLang="en-US" sz="2000" dirty="0">
              <a:latin typeface="微软雅黑" panose="020B0503020204020204" pitchFamily="34" charset="-122"/>
              <a:ea typeface="微软雅黑" panose="020B0503020204020204" pitchFamily="34" charset="-122"/>
              <a:cs typeface="Calibri" panose="020F0502020204030204" pitchFamily="34" charset="0"/>
            </a:endParaRPr>
          </a:p>
        </p:txBody>
      </p:sp>
    </p:spTree>
    <p:extLst>
      <p:ext uri="{BB962C8B-B14F-4D97-AF65-F5344CB8AC3E}">
        <p14:creationId xmlns:p14="http://schemas.microsoft.com/office/powerpoint/2010/main" val="2864697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EB076996-30B4-4A39-88C2-AF2EAA979853}"/>
                  </a:ext>
                </a:extLst>
              </p:cNvPr>
              <p:cNvSpPr txBox="1"/>
              <p:nvPr/>
            </p:nvSpPr>
            <p:spPr>
              <a:xfrm>
                <a:off x="630314" y="1014280"/>
                <a:ext cx="8502588" cy="2163413"/>
              </a:xfrm>
              <a:prstGeom prst="rect">
                <a:avLst/>
              </a:prstGeom>
              <a:noFill/>
            </p:spPr>
            <p:txBody>
              <a:bodyPr wrap="square">
                <a:spAutoFit/>
              </a:bodyPr>
              <a:lstStyle/>
              <a:p>
                <a:pPr>
                  <a:lnSpc>
                    <a:spcPct val="125000"/>
                  </a:lnSpc>
                </a:pPr>
                <a:r>
                  <a:rPr kumimoji="1" lang="en-US" altLang="zh-CN" sz="1800" dirty="0">
                    <a:solidFill>
                      <a:schemeClr val="bg2">
                        <a:lumMod val="10000"/>
                      </a:schemeClr>
                    </a:solidFill>
                    <a:latin typeface="Calibri" panose="020F0502020204030204" pitchFamily="34" charset="0"/>
                    <a:ea typeface="Microsoft YaHei" charset="-122"/>
                    <a:cs typeface="Calibri" panose="020F0502020204030204" pitchFamily="34" charset="0"/>
                    <a:sym typeface="Wingdings" pitchFamily="2" charset="2"/>
                  </a:rPr>
                  <a:t>Given </a:t>
                </a:r>
                <a:r>
                  <a:rPr kumimoji="1" lang="en-US" altLang="zh-CN" sz="1800" dirty="0">
                    <a:solidFill>
                      <a:srgbClr val="FF0000"/>
                    </a:solidFill>
                    <a:latin typeface="Calibri" panose="020F0502020204030204" pitchFamily="34" charset="0"/>
                    <a:ea typeface="Microsoft YaHei" charset="-122"/>
                    <a:cs typeface="Calibri" panose="020F0502020204030204" pitchFamily="34" charset="0"/>
                    <a:sym typeface="Wingdings" pitchFamily="2" charset="2"/>
                  </a:rPr>
                  <a:t>pairwise</a:t>
                </a:r>
                <a:r>
                  <a:rPr kumimoji="1" lang="en-US" altLang="zh-CN" sz="1800" dirty="0">
                    <a:solidFill>
                      <a:schemeClr val="bg2">
                        <a:lumMod val="10000"/>
                      </a:schemeClr>
                    </a:solidFill>
                    <a:latin typeface="Calibri" panose="020F0502020204030204" pitchFamily="34" charset="0"/>
                    <a:ea typeface="Microsoft YaHei" charset="-122"/>
                    <a:cs typeface="Calibri" panose="020F0502020204030204" pitchFamily="34" charset="0"/>
                    <a:sym typeface="Wingdings" pitchFamily="2" charset="2"/>
                  </a:rPr>
                  <a:t> labels, we use the </a:t>
                </a:r>
                <a:r>
                  <a:rPr kumimoji="1" lang="en-US" altLang="zh-CN" sz="1800" dirty="0">
                    <a:solidFill>
                      <a:srgbClr val="FF0000"/>
                    </a:solidFill>
                    <a:latin typeface="Calibri" panose="020F0502020204030204" pitchFamily="34" charset="0"/>
                    <a:ea typeface="Microsoft YaHei" charset="-122"/>
                    <a:cs typeface="Calibri" panose="020F0502020204030204" pitchFamily="34" charset="0"/>
                    <a:sym typeface="Wingdings" pitchFamily="2" charset="2"/>
                  </a:rPr>
                  <a:t>features</a:t>
                </a:r>
                <a:r>
                  <a:rPr kumimoji="1" lang="en-US" altLang="zh-CN" sz="1800" dirty="0">
                    <a:solidFill>
                      <a:schemeClr val="bg2">
                        <a:lumMod val="10000"/>
                      </a:schemeClr>
                    </a:solidFill>
                    <a:latin typeface="Calibri" panose="020F0502020204030204" pitchFamily="34" charset="0"/>
                    <a:ea typeface="Microsoft YaHei" charset="-122"/>
                    <a:cs typeface="Calibri" panose="020F0502020204030204" pitchFamily="34" charset="0"/>
                    <a:sym typeface="Wingdings" pitchFamily="2" charset="2"/>
                  </a:rPr>
                  <a:t> to calculate the similarity scores for training by:</a:t>
                </a:r>
              </a:p>
              <a:p>
                <a:pPr>
                  <a:lnSpc>
                    <a:spcPct val="125000"/>
                  </a:lnSpc>
                </a:pPr>
                <a:r>
                  <a:rPr kumimoji="1" lang="en-US" altLang="zh-CN" sz="1800" dirty="0">
                    <a:solidFill>
                      <a:schemeClr val="bg2">
                        <a:lumMod val="10000"/>
                      </a:schemeClr>
                    </a:solidFill>
                    <a:latin typeface="Calibri" panose="020F0502020204030204" pitchFamily="34" charset="0"/>
                    <a:ea typeface="Microsoft YaHei" charset="-122"/>
                    <a:cs typeface="Calibri" panose="020F0502020204030204" pitchFamily="34" charset="0"/>
                    <a:sym typeface="Wingdings" pitchFamily="2" charset="2"/>
                  </a:rPr>
                  <a:t>			</a:t>
                </a:r>
                <a14:m>
                  <m:oMath xmlns:m="http://schemas.openxmlformats.org/officeDocument/2006/math">
                    <m:sSubSup>
                      <m:sSubSupPr>
                        <m:ctrlPr>
                          <a:rPr lang="en-US" altLang="zh-CN" sz="1800" i="1">
                            <a:solidFill>
                              <a:schemeClr val="tx2">
                                <a:lumMod val="50000"/>
                              </a:schemeClr>
                            </a:solidFill>
                            <a:latin typeface="Cambria Math" panose="02040503050406030204" pitchFamily="18" charset="0"/>
                          </a:rPr>
                        </m:ctrlPr>
                      </m:sSubSupPr>
                      <m:e>
                        <m:r>
                          <a:rPr lang="en-US" altLang="zh-CN" sz="1800" b="0" i="1">
                            <a:solidFill>
                              <a:schemeClr val="tx2">
                                <a:lumMod val="50000"/>
                              </a:schemeClr>
                            </a:solidFill>
                            <a:latin typeface="Cambria Math" panose="02040503050406030204" pitchFamily="18" charset="0"/>
                          </a:rPr>
                          <m:t>𝑠</m:t>
                        </m:r>
                      </m:e>
                      <m:sub>
                        <m:r>
                          <a:rPr lang="en-US" altLang="zh-CN" sz="1800" b="0" i="1">
                            <a:solidFill>
                              <a:schemeClr val="tx2">
                                <a:lumMod val="50000"/>
                              </a:schemeClr>
                            </a:solidFill>
                            <a:latin typeface="Cambria Math" panose="02040503050406030204" pitchFamily="18" charset="0"/>
                          </a:rPr>
                          <m:t>𝑛</m:t>
                        </m:r>
                      </m:sub>
                      <m:sup>
                        <m:r>
                          <a:rPr lang="en-US" altLang="zh-CN" sz="1800" b="0" i="1">
                            <a:solidFill>
                              <a:schemeClr val="tx2">
                                <a:lumMod val="50000"/>
                              </a:schemeClr>
                            </a:solidFill>
                            <a:latin typeface="Cambria Math" panose="02040503050406030204" pitchFamily="18" charset="0"/>
                          </a:rPr>
                          <m:t>𝑗</m:t>
                        </m:r>
                      </m:sup>
                    </m:sSubSup>
                    <m:r>
                      <a:rPr lang="en-US" altLang="zh-CN" sz="1800" b="0" i="1">
                        <a:solidFill>
                          <a:schemeClr val="tx2">
                            <a:lumMod val="50000"/>
                          </a:schemeClr>
                        </a:solidFill>
                        <a:latin typeface="Cambria Math" panose="02040503050406030204" pitchFamily="18" charset="0"/>
                      </a:rPr>
                      <m:t>=</m:t>
                    </m:r>
                    <m:f>
                      <m:fPr>
                        <m:ctrlPr>
                          <a:rPr lang="en-US" altLang="zh-CN" sz="1800" i="1" smtClean="0">
                            <a:solidFill>
                              <a:schemeClr val="tx2">
                                <a:lumMod val="50000"/>
                              </a:schemeClr>
                            </a:solidFill>
                            <a:latin typeface="Cambria Math" panose="02040503050406030204" pitchFamily="18" charset="0"/>
                          </a:rPr>
                        </m:ctrlPr>
                      </m:fPr>
                      <m:num>
                        <m:r>
                          <a:rPr lang="en-US" altLang="zh-CN" sz="1800" i="1" smtClean="0">
                            <a:solidFill>
                              <a:schemeClr val="tx2">
                                <a:lumMod val="50000"/>
                              </a:schemeClr>
                            </a:solidFill>
                            <a:latin typeface="Cambria Math" panose="02040503050406030204" pitchFamily="18" charset="0"/>
                          </a:rPr>
                          <m:t>&lt;</m:t>
                        </m:r>
                        <m:sSubSup>
                          <m:sSubSupPr>
                            <m:ctrlPr>
                              <a:rPr lang="en-US" altLang="zh-CN" sz="1800" i="1" smtClean="0">
                                <a:solidFill>
                                  <a:schemeClr val="tx2">
                                    <a:lumMod val="50000"/>
                                  </a:schemeClr>
                                </a:solidFill>
                                <a:latin typeface="Cambria Math" panose="02040503050406030204" pitchFamily="18" charset="0"/>
                              </a:rPr>
                            </m:ctrlPr>
                          </m:sSubSupPr>
                          <m:e>
                            <m:r>
                              <a:rPr lang="en-US" altLang="zh-CN" sz="1800" b="0" i="1" smtClean="0">
                                <a:solidFill>
                                  <a:schemeClr val="tx2">
                                    <a:lumMod val="50000"/>
                                  </a:schemeClr>
                                </a:solidFill>
                                <a:latin typeface="Cambria Math" panose="02040503050406030204" pitchFamily="18" charset="0"/>
                              </a:rPr>
                              <m:t>𝑥</m:t>
                            </m:r>
                          </m:e>
                          <m:sub>
                            <m:r>
                              <a:rPr lang="en-US" altLang="zh-CN" sz="1800" b="0" i="1" smtClean="0">
                                <a:solidFill>
                                  <a:schemeClr val="tx2">
                                    <a:lumMod val="50000"/>
                                  </a:schemeClr>
                                </a:solidFill>
                                <a:latin typeface="Cambria Math" panose="02040503050406030204" pitchFamily="18" charset="0"/>
                              </a:rPr>
                              <m:t>𝑛</m:t>
                            </m:r>
                          </m:sub>
                          <m:sup>
                            <m:r>
                              <a:rPr lang="en-US" altLang="zh-CN" sz="1800" b="0" i="1" smtClean="0">
                                <a:solidFill>
                                  <a:schemeClr val="tx2">
                                    <a:lumMod val="50000"/>
                                  </a:schemeClr>
                                </a:solidFill>
                                <a:latin typeface="Cambria Math" panose="02040503050406030204" pitchFamily="18" charset="0"/>
                              </a:rPr>
                              <m:t>𝑗</m:t>
                            </m:r>
                          </m:sup>
                        </m:sSubSup>
                        <m:r>
                          <a:rPr lang="en-US" altLang="zh-CN" sz="1800" b="0" i="1" smtClean="0">
                            <a:solidFill>
                              <a:schemeClr val="tx2">
                                <a:lumMod val="50000"/>
                              </a:schemeClr>
                            </a:solidFill>
                            <a:latin typeface="Cambria Math" panose="02040503050406030204" pitchFamily="18" charset="0"/>
                          </a:rPr>
                          <m:t>,   </m:t>
                        </m:r>
                        <m:r>
                          <a:rPr lang="en-US" altLang="zh-CN" sz="1800" b="0" i="1" smtClean="0">
                            <a:solidFill>
                              <a:schemeClr val="tx2">
                                <a:lumMod val="50000"/>
                              </a:schemeClr>
                            </a:solidFill>
                            <a:latin typeface="Cambria Math" panose="02040503050406030204" pitchFamily="18" charset="0"/>
                          </a:rPr>
                          <m:t>𝑥</m:t>
                        </m:r>
                        <m:r>
                          <a:rPr lang="en-US" altLang="zh-CN" sz="1800" b="0" i="1" smtClean="0">
                            <a:solidFill>
                              <a:schemeClr val="tx2">
                                <a:lumMod val="50000"/>
                              </a:schemeClr>
                            </a:solidFill>
                            <a:latin typeface="Cambria Math" panose="02040503050406030204" pitchFamily="18" charset="0"/>
                          </a:rPr>
                          <m:t>&gt;</m:t>
                        </m:r>
                      </m:num>
                      <m:den>
                        <m:d>
                          <m:dPr>
                            <m:begChr m:val="‖"/>
                            <m:endChr m:val="‖"/>
                            <m:ctrlPr>
                              <a:rPr lang="en-US" altLang="zh-CN" sz="1800" i="1">
                                <a:solidFill>
                                  <a:schemeClr val="tx2">
                                    <a:lumMod val="50000"/>
                                  </a:schemeClr>
                                </a:solidFill>
                                <a:latin typeface="Cambria Math" panose="02040503050406030204" pitchFamily="18" charset="0"/>
                              </a:rPr>
                            </m:ctrlPr>
                          </m:dPr>
                          <m:e>
                            <m:sSubSup>
                              <m:sSubSupPr>
                                <m:ctrlPr>
                                  <a:rPr lang="en-US" altLang="zh-CN" sz="1800" i="1" smtClean="0">
                                    <a:solidFill>
                                      <a:schemeClr val="tx2">
                                        <a:lumMod val="50000"/>
                                      </a:schemeClr>
                                    </a:solidFill>
                                    <a:latin typeface="Cambria Math" panose="02040503050406030204" pitchFamily="18" charset="0"/>
                                  </a:rPr>
                                </m:ctrlPr>
                              </m:sSubSupPr>
                              <m:e>
                                <m:r>
                                  <a:rPr lang="en-US" altLang="zh-CN" sz="1800" b="0" i="1" smtClean="0">
                                    <a:solidFill>
                                      <a:schemeClr val="tx2">
                                        <a:lumMod val="50000"/>
                                      </a:schemeClr>
                                    </a:solidFill>
                                    <a:latin typeface="Cambria Math" panose="02040503050406030204" pitchFamily="18" charset="0"/>
                                  </a:rPr>
                                  <m:t>𝑥</m:t>
                                </m:r>
                              </m:e>
                              <m:sub>
                                <m:r>
                                  <a:rPr lang="en-US" altLang="zh-CN" sz="1800" b="0" i="1" smtClean="0">
                                    <a:solidFill>
                                      <a:schemeClr val="tx2">
                                        <a:lumMod val="50000"/>
                                      </a:schemeClr>
                                    </a:solidFill>
                                    <a:latin typeface="Cambria Math" panose="02040503050406030204" pitchFamily="18" charset="0"/>
                                  </a:rPr>
                                  <m:t>𝑛</m:t>
                                </m:r>
                              </m:sub>
                              <m:sup>
                                <m:r>
                                  <a:rPr lang="en-US" altLang="zh-CN" sz="1800" b="0" i="1" smtClean="0">
                                    <a:solidFill>
                                      <a:schemeClr val="tx2">
                                        <a:lumMod val="50000"/>
                                      </a:schemeClr>
                                    </a:solidFill>
                                    <a:latin typeface="Cambria Math" panose="02040503050406030204" pitchFamily="18" charset="0"/>
                                  </a:rPr>
                                  <m:t>𝑗</m:t>
                                </m:r>
                              </m:sup>
                            </m:sSubSup>
                          </m:e>
                        </m:d>
                        <m:d>
                          <m:dPr>
                            <m:begChr m:val="‖"/>
                            <m:endChr m:val="‖"/>
                            <m:ctrlPr>
                              <a:rPr lang="en-US" altLang="zh-CN" sz="1800" i="1">
                                <a:solidFill>
                                  <a:schemeClr val="tx2">
                                    <a:lumMod val="50000"/>
                                  </a:schemeClr>
                                </a:solidFill>
                                <a:latin typeface="Cambria Math" panose="02040503050406030204" pitchFamily="18" charset="0"/>
                              </a:rPr>
                            </m:ctrlPr>
                          </m:dPr>
                          <m:e>
                            <m:r>
                              <a:rPr lang="en-US" altLang="zh-CN" sz="1800" b="0" i="1">
                                <a:solidFill>
                                  <a:schemeClr val="tx2">
                                    <a:lumMod val="50000"/>
                                  </a:schemeClr>
                                </a:solidFill>
                                <a:latin typeface="Cambria Math" panose="02040503050406030204" pitchFamily="18" charset="0"/>
                              </a:rPr>
                              <m:t>𝑥</m:t>
                            </m:r>
                          </m:e>
                        </m:d>
                      </m:den>
                    </m:f>
                    <m:r>
                      <a:rPr lang="en-US" altLang="zh-CN" sz="1800" b="0" i="1" smtClean="0">
                        <a:solidFill>
                          <a:schemeClr val="tx2">
                            <a:lumMod val="50000"/>
                          </a:schemeClr>
                        </a:solidFill>
                        <a:latin typeface="Cambria Math" panose="02040503050406030204" pitchFamily="18" charset="0"/>
                      </a:rPr>
                      <m:t>,            </m:t>
                    </m:r>
                    <m:sSubSup>
                      <m:sSubSupPr>
                        <m:ctrlPr>
                          <a:rPr lang="en-US" altLang="zh-CN" sz="1800" i="1">
                            <a:solidFill>
                              <a:schemeClr val="tx2">
                                <a:lumMod val="50000"/>
                              </a:schemeClr>
                            </a:solidFill>
                            <a:latin typeface="Cambria Math" panose="02040503050406030204" pitchFamily="18" charset="0"/>
                          </a:rPr>
                        </m:ctrlPr>
                      </m:sSubSupPr>
                      <m:e>
                        <m:r>
                          <a:rPr lang="en-US" altLang="zh-CN" sz="1800" i="1">
                            <a:solidFill>
                              <a:schemeClr val="tx2">
                                <a:lumMod val="50000"/>
                              </a:schemeClr>
                            </a:solidFill>
                            <a:latin typeface="Cambria Math" panose="02040503050406030204" pitchFamily="18" charset="0"/>
                          </a:rPr>
                          <m:t>𝑠</m:t>
                        </m:r>
                      </m:e>
                      <m:sub>
                        <m:r>
                          <a:rPr lang="en-US" altLang="zh-CN" sz="1800" b="0" i="1" smtClean="0">
                            <a:solidFill>
                              <a:schemeClr val="tx2">
                                <a:lumMod val="50000"/>
                              </a:schemeClr>
                            </a:solidFill>
                            <a:latin typeface="Cambria Math" panose="02040503050406030204" pitchFamily="18" charset="0"/>
                          </a:rPr>
                          <m:t>𝑝</m:t>
                        </m:r>
                      </m:sub>
                      <m:sup>
                        <m:r>
                          <a:rPr lang="en-US" altLang="zh-CN" sz="1800" b="0" i="1" smtClean="0">
                            <a:solidFill>
                              <a:schemeClr val="tx2">
                                <a:lumMod val="50000"/>
                              </a:schemeClr>
                            </a:solidFill>
                            <a:latin typeface="Cambria Math" panose="02040503050406030204" pitchFamily="18" charset="0"/>
                          </a:rPr>
                          <m:t>𝑖</m:t>
                        </m:r>
                      </m:sup>
                    </m:sSubSup>
                    <m:r>
                      <a:rPr lang="en-US" altLang="zh-CN" sz="1800" b="0" i="1">
                        <a:solidFill>
                          <a:schemeClr val="tx2">
                            <a:lumMod val="50000"/>
                          </a:schemeClr>
                        </a:solidFill>
                        <a:latin typeface="Cambria Math" panose="02040503050406030204" pitchFamily="18" charset="0"/>
                      </a:rPr>
                      <m:t>=</m:t>
                    </m:r>
                    <m:f>
                      <m:fPr>
                        <m:ctrlPr>
                          <a:rPr lang="en-US" altLang="zh-CN" sz="1800" b="0" i="1">
                            <a:solidFill>
                              <a:schemeClr val="tx2">
                                <a:lumMod val="50000"/>
                              </a:schemeClr>
                            </a:solidFill>
                            <a:latin typeface="Cambria Math" panose="02040503050406030204" pitchFamily="18" charset="0"/>
                          </a:rPr>
                        </m:ctrlPr>
                      </m:fPr>
                      <m:num>
                        <m:r>
                          <a:rPr lang="en-US" altLang="zh-CN" sz="1800" i="1" smtClean="0">
                            <a:solidFill>
                              <a:schemeClr val="tx2">
                                <a:lumMod val="50000"/>
                              </a:schemeClr>
                            </a:solidFill>
                            <a:latin typeface="Cambria Math" panose="02040503050406030204" pitchFamily="18" charset="0"/>
                          </a:rPr>
                          <m:t>&lt;</m:t>
                        </m:r>
                        <m:sSubSup>
                          <m:sSubSupPr>
                            <m:ctrlPr>
                              <a:rPr lang="en-US" altLang="zh-CN" sz="1800" i="1" smtClean="0">
                                <a:solidFill>
                                  <a:schemeClr val="tx2">
                                    <a:lumMod val="50000"/>
                                  </a:schemeClr>
                                </a:solidFill>
                                <a:latin typeface="Cambria Math" panose="02040503050406030204" pitchFamily="18" charset="0"/>
                              </a:rPr>
                            </m:ctrlPr>
                          </m:sSubSupPr>
                          <m:e>
                            <m:r>
                              <a:rPr lang="en-US" altLang="zh-CN" sz="1800" b="0" i="1" smtClean="0">
                                <a:solidFill>
                                  <a:schemeClr val="tx2">
                                    <a:lumMod val="50000"/>
                                  </a:schemeClr>
                                </a:solidFill>
                                <a:latin typeface="Cambria Math" panose="02040503050406030204" pitchFamily="18" charset="0"/>
                              </a:rPr>
                              <m:t>𝑥</m:t>
                            </m:r>
                          </m:e>
                          <m:sub>
                            <m:r>
                              <a:rPr lang="en-US" altLang="zh-CN" sz="1800" b="0" i="1" smtClean="0">
                                <a:solidFill>
                                  <a:schemeClr val="tx2">
                                    <a:lumMod val="50000"/>
                                  </a:schemeClr>
                                </a:solidFill>
                                <a:latin typeface="Cambria Math" panose="02040503050406030204" pitchFamily="18" charset="0"/>
                              </a:rPr>
                              <m:t>𝑝</m:t>
                            </m:r>
                          </m:sub>
                          <m:sup>
                            <m:r>
                              <a:rPr lang="en-US" altLang="zh-CN" sz="1800" b="0" i="1" smtClean="0">
                                <a:solidFill>
                                  <a:schemeClr val="tx2">
                                    <a:lumMod val="50000"/>
                                  </a:schemeClr>
                                </a:solidFill>
                                <a:latin typeface="Cambria Math" panose="02040503050406030204" pitchFamily="18" charset="0"/>
                              </a:rPr>
                              <m:t>𝑖</m:t>
                            </m:r>
                          </m:sup>
                        </m:sSubSup>
                        <m:r>
                          <a:rPr lang="en-US" altLang="zh-CN" sz="1800" b="0" i="1" smtClean="0">
                            <a:solidFill>
                              <a:schemeClr val="tx2">
                                <a:lumMod val="50000"/>
                              </a:schemeClr>
                            </a:solidFill>
                            <a:latin typeface="Cambria Math" panose="02040503050406030204" pitchFamily="18" charset="0"/>
                          </a:rPr>
                          <m:t>,   </m:t>
                        </m:r>
                        <m:r>
                          <a:rPr lang="en-US" altLang="zh-CN" sz="1800" b="0" i="1" smtClean="0">
                            <a:solidFill>
                              <a:schemeClr val="tx2">
                                <a:lumMod val="50000"/>
                              </a:schemeClr>
                            </a:solidFill>
                            <a:latin typeface="Cambria Math" panose="02040503050406030204" pitchFamily="18" charset="0"/>
                          </a:rPr>
                          <m:t>𝑥</m:t>
                        </m:r>
                        <m:r>
                          <a:rPr lang="en-US" altLang="zh-CN" sz="1800" b="0" i="1" smtClean="0">
                            <a:solidFill>
                              <a:schemeClr val="tx2">
                                <a:lumMod val="50000"/>
                              </a:schemeClr>
                            </a:solidFill>
                            <a:latin typeface="Cambria Math" panose="02040503050406030204" pitchFamily="18" charset="0"/>
                          </a:rPr>
                          <m:t>&gt;</m:t>
                        </m:r>
                      </m:num>
                      <m:den>
                        <m:d>
                          <m:dPr>
                            <m:begChr m:val="‖"/>
                            <m:endChr m:val="‖"/>
                            <m:ctrlPr>
                              <a:rPr lang="en-US" altLang="zh-CN" sz="1800" i="1">
                                <a:solidFill>
                                  <a:schemeClr val="tx2">
                                    <a:lumMod val="50000"/>
                                  </a:schemeClr>
                                </a:solidFill>
                                <a:latin typeface="Cambria Math" panose="02040503050406030204" pitchFamily="18" charset="0"/>
                              </a:rPr>
                            </m:ctrlPr>
                          </m:dPr>
                          <m:e>
                            <m:sSubSup>
                              <m:sSubSupPr>
                                <m:ctrlPr>
                                  <a:rPr lang="en-US" altLang="zh-CN" sz="1800" i="1">
                                    <a:solidFill>
                                      <a:schemeClr val="tx2">
                                        <a:lumMod val="50000"/>
                                      </a:schemeClr>
                                    </a:solidFill>
                                    <a:latin typeface="Cambria Math" panose="02040503050406030204" pitchFamily="18" charset="0"/>
                                  </a:rPr>
                                </m:ctrlPr>
                              </m:sSubSupPr>
                              <m:e>
                                <m:r>
                                  <a:rPr lang="en-US" altLang="zh-CN" sz="1800" i="1">
                                    <a:solidFill>
                                      <a:schemeClr val="tx2">
                                        <a:lumMod val="50000"/>
                                      </a:schemeClr>
                                    </a:solidFill>
                                    <a:latin typeface="Cambria Math" panose="02040503050406030204" pitchFamily="18" charset="0"/>
                                  </a:rPr>
                                  <m:t>𝑥</m:t>
                                </m:r>
                              </m:e>
                              <m:sub>
                                <m:r>
                                  <a:rPr lang="en-US" altLang="zh-CN" sz="1800" i="1">
                                    <a:solidFill>
                                      <a:schemeClr val="tx2">
                                        <a:lumMod val="50000"/>
                                      </a:schemeClr>
                                    </a:solidFill>
                                    <a:latin typeface="Cambria Math" panose="02040503050406030204" pitchFamily="18" charset="0"/>
                                  </a:rPr>
                                  <m:t>𝑝</m:t>
                                </m:r>
                              </m:sub>
                              <m:sup>
                                <m:r>
                                  <a:rPr lang="en-US" altLang="zh-CN" sz="1800" i="1">
                                    <a:solidFill>
                                      <a:schemeClr val="tx2">
                                        <a:lumMod val="50000"/>
                                      </a:schemeClr>
                                    </a:solidFill>
                                    <a:latin typeface="Cambria Math" panose="02040503050406030204" pitchFamily="18" charset="0"/>
                                  </a:rPr>
                                  <m:t>𝑖</m:t>
                                </m:r>
                              </m:sup>
                            </m:sSubSup>
                          </m:e>
                        </m:d>
                        <m:d>
                          <m:dPr>
                            <m:begChr m:val="‖"/>
                            <m:endChr m:val="‖"/>
                            <m:ctrlPr>
                              <a:rPr lang="en-US" altLang="zh-CN" sz="1800" i="1">
                                <a:solidFill>
                                  <a:schemeClr val="tx2">
                                    <a:lumMod val="50000"/>
                                  </a:schemeClr>
                                </a:solidFill>
                                <a:latin typeface="Cambria Math" panose="02040503050406030204" pitchFamily="18" charset="0"/>
                              </a:rPr>
                            </m:ctrlPr>
                          </m:dPr>
                          <m:e>
                            <m:r>
                              <a:rPr lang="en-US" altLang="zh-CN" sz="1800" b="0" i="1">
                                <a:solidFill>
                                  <a:schemeClr val="tx2">
                                    <a:lumMod val="50000"/>
                                  </a:schemeClr>
                                </a:solidFill>
                                <a:latin typeface="Cambria Math" panose="02040503050406030204" pitchFamily="18" charset="0"/>
                              </a:rPr>
                              <m:t>𝑥</m:t>
                            </m:r>
                          </m:e>
                        </m:d>
                      </m:den>
                    </m:f>
                  </m:oMath>
                </a14:m>
                <a:endParaRPr lang="en-US" altLang="zh-CN" sz="1800" b="0" dirty="0">
                  <a:solidFill>
                    <a:schemeClr val="tx2">
                      <a:lumMod val="50000"/>
                    </a:schemeClr>
                  </a:solidFill>
                  <a:latin typeface="Calibri" panose="020F0502020204030204" pitchFamily="34" charset="0"/>
                </a:endParaRPr>
              </a:p>
              <a:p>
                <a:pPr>
                  <a:lnSpc>
                    <a:spcPct val="125000"/>
                  </a:lnSpc>
                </a:pPr>
                <a:r>
                  <a:rPr lang="en-US" altLang="zh-CN" sz="1800" dirty="0">
                    <a:solidFill>
                      <a:schemeClr val="tx1">
                        <a:lumMod val="65000"/>
                        <a:lumOff val="35000"/>
                      </a:schemeClr>
                    </a:solidFill>
                    <a:latin typeface="Calibri" panose="020F0502020204030204" pitchFamily="34" charset="0"/>
                    <a:cs typeface="Calibri" panose="020F0502020204030204" pitchFamily="34" charset="0"/>
                  </a:rPr>
                  <a:t>In which </a:t>
                </a:r>
                <a14:m>
                  <m:oMath xmlns:m="http://schemas.openxmlformats.org/officeDocument/2006/math">
                    <m:sSubSup>
                      <m:sSubSupPr>
                        <m:ctrlPr>
                          <a:rPr lang="en-US" altLang="zh-CN" sz="1800" i="1" smtClean="0">
                            <a:solidFill>
                              <a:schemeClr val="tx1">
                                <a:lumMod val="95000"/>
                                <a:lumOff val="5000"/>
                              </a:schemeClr>
                            </a:solidFill>
                            <a:latin typeface="Cambria Math" panose="02040503050406030204" pitchFamily="18" charset="0"/>
                          </a:rPr>
                        </m:ctrlPr>
                      </m:sSubSupPr>
                      <m:e>
                        <m:r>
                          <a:rPr lang="en-US" altLang="zh-CN" sz="1800" b="0" i="1" smtClean="0">
                            <a:solidFill>
                              <a:schemeClr val="tx1">
                                <a:lumMod val="95000"/>
                                <a:lumOff val="5000"/>
                              </a:schemeClr>
                            </a:solidFill>
                            <a:latin typeface="Cambria Math" panose="02040503050406030204" pitchFamily="18" charset="0"/>
                          </a:rPr>
                          <m:t>𝑥</m:t>
                        </m:r>
                      </m:e>
                      <m:sub>
                        <m:r>
                          <a:rPr lang="en-US" altLang="zh-CN" sz="1800" b="0" i="1" smtClean="0">
                            <a:solidFill>
                              <a:schemeClr val="tx1">
                                <a:lumMod val="95000"/>
                                <a:lumOff val="5000"/>
                              </a:schemeClr>
                            </a:solidFill>
                            <a:latin typeface="Cambria Math" panose="02040503050406030204" pitchFamily="18" charset="0"/>
                          </a:rPr>
                          <m:t>𝑛</m:t>
                        </m:r>
                      </m:sub>
                      <m:sup>
                        <m:r>
                          <a:rPr lang="en-US" altLang="zh-CN" sz="1800" b="0" i="1" smtClean="0">
                            <a:solidFill>
                              <a:schemeClr val="tx1">
                                <a:lumMod val="95000"/>
                                <a:lumOff val="5000"/>
                              </a:schemeClr>
                            </a:solidFill>
                            <a:latin typeface="Cambria Math" panose="02040503050406030204" pitchFamily="18" charset="0"/>
                          </a:rPr>
                          <m:t>𝑗</m:t>
                        </m:r>
                      </m:sup>
                    </m:sSubSup>
                  </m:oMath>
                </a14:m>
                <a:r>
                  <a:rPr lang="en-US" altLang="zh-CN" sz="1800" i="1" dirty="0">
                    <a:solidFill>
                      <a:schemeClr val="tx1">
                        <a:lumMod val="95000"/>
                        <a:lumOff val="5000"/>
                      </a:schemeClr>
                    </a:solidFill>
                  </a:rPr>
                  <a:t> </a:t>
                </a:r>
                <a:r>
                  <a:rPr lang="en-US" altLang="zh-CN" sz="1800" dirty="0">
                    <a:solidFill>
                      <a:schemeClr val="tx1">
                        <a:lumMod val="65000"/>
                        <a:lumOff val="35000"/>
                      </a:schemeClr>
                    </a:solidFill>
                    <a:latin typeface="Calibri" panose="020F0502020204030204" pitchFamily="34" charset="0"/>
                    <a:cs typeface="Calibri" panose="020F0502020204030204" pitchFamily="34" charset="0"/>
                  </a:rPr>
                  <a:t>is the </a:t>
                </a:r>
                <a:r>
                  <a:rPr lang="en-US" altLang="zh-CN" sz="1800" i="1" dirty="0">
                    <a:solidFill>
                      <a:schemeClr val="tx1">
                        <a:lumMod val="65000"/>
                        <a:lumOff val="35000"/>
                      </a:schemeClr>
                    </a:solidFill>
                    <a:latin typeface="Cambria Math" panose="02040503050406030204" pitchFamily="18" charset="0"/>
                    <a:ea typeface="Cambria Math" panose="02040503050406030204" pitchFamily="18" charset="0"/>
                    <a:cs typeface="Calibri" panose="020F0502020204030204" pitchFamily="34" charset="0"/>
                  </a:rPr>
                  <a:t>j</a:t>
                </a:r>
                <a:r>
                  <a:rPr lang="en-US" altLang="zh-CN" sz="1800" i="1" dirty="0">
                    <a:solidFill>
                      <a:schemeClr val="tx1">
                        <a:lumMod val="65000"/>
                        <a:lumOff val="35000"/>
                      </a:schemeClr>
                    </a:solidFill>
                    <a:latin typeface="Calibri" panose="020F0502020204030204" pitchFamily="34" charset="0"/>
                    <a:cs typeface="Calibri" panose="020F0502020204030204" pitchFamily="34" charset="0"/>
                  </a:rPr>
                  <a:t>-</a:t>
                </a:r>
                <a:r>
                  <a:rPr lang="en-US" altLang="zh-CN" sz="1800" dirty="0" err="1">
                    <a:solidFill>
                      <a:schemeClr val="tx1">
                        <a:lumMod val="65000"/>
                        <a:lumOff val="35000"/>
                      </a:schemeClr>
                    </a:solidFill>
                    <a:latin typeface="Calibri" panose="020F0502020204030204" pitchFamily="34" charset="0"/>
                    <a:cs typeface="Calibri" panose="020F0502020204030204" pitchFamily="34" charset="0"/>
                  </a:rPr>
                  <a:t>th</a:t>
                </a:r>
                <a:r>
                  <a:rPr lang="en-US" altLang="zh-CN" sz="1800" dirty="0">
                    <a:solidFill>
                      <a:schemeClr val="tx1">
                        <a:lumMod val="65000"/>
                        <a:lumOff val="35000"/>
                      </a:schemeClr>
                    </a:solidFill>
                    <a:latin typeface="Calibri" panose="020F0502020204030204" pitchFamily="34" charset="0"/>
                    <a:cs typeface="Calibri" panose="020F0502020204030204" pitchFamily="34" charset="0"/>
                  </a:rPr>
                  <a:t> negative sample and </a:t>
                </a:r>
                <a14:m>
                  <m:oMath xmlns:m="http://schemas.openxmlformats.org/officeDocument/2006/math">
                    <m:sSubSup>
                      <m:sSubSupPr>
                        <m:ctrlPr>
                          <a:rPr lang="en-US" altLang="zh-CN" sz="1800" i="1" smtClean="0">
                            <a:solidFill>
                              <a:schemeClr val="tx1"/>
                            </a:solidFill>
                            <a:latin typeface="Cambria Math" panose="02040503050406030204" pitchFamily="18" charset="0"/>
                          </a:rPr>
                        </m:ctrlPr>
                      </m:sSubSupPr>
                      <m:e>
                        <m:r>
                          <a:rPr lang="en-US" altLang="zh-CN" sz="1800" i="1">
                            <a:solidFill>
                              <a:schemeClr val="tx1"/>
                            </a:solidFill>
                            <a:latin typeface="Cambria Math" panose="02040503050406030204" pitchFamily="18" charset="0"/>
                          </a:rPr>
                          <m:t>𝑥</m:t>
                        </m:r>
                      </m:e>
                      <m:sub>
                        <m:r>
                          <a:rPr lang="en-US" altLang="zh-CN" sz="1800" b="0" i="1" smtClean="0">
                            <a:solidFill>
                              <a:schemeClr val="tx1"/>
                            </a:solidFill>
                            <a:latin typeface="Cambria Math" panose="02040503050406030204" pitchFamily="18" charset="0"/>
                          </a:rPr>
                          <m:t>𝑝</m:t>
                        </m:r>
                      </m:sub>
                      <m:sup>
                        <m:r>
                          <a:rPr lang="en-US" altLang="zh-CN" sz="1800" b="0" i="1" smtClean="0">
                            <a:solidFill>
                              <a:schemeClr val="tx1"/>
                            </a:solidFill>
                            <a:latin typeface="Cambria Math" panose="02040503050406030204" pitchFamily="18" charset="0"/>
                          </a:rPr>
                          <m:t>𝑖</m:t>
                        </m:r>
                      </m:sup>
                    </m:sSubSup>
                  </m:oMath>
                </a14:m>
                <a:r>
                  <a:rPr lang="en-US" altLang="zh-CN" sz="1800" i="1" dirty="0">
                    <a:solidFill>
                      <a:schemeClr val="tx1">
                        <a:lumMod val="65000"/>
                        <a:lumOff val="35000"/>
                      </a:schemeClr>
                    </a:solidFill>
                  </a:rPr>
                  <a:t> </a:t>
                </a:r>
                <a:r>
                  <a:rPr lang="en-US" altLang="zh-CN" sz="1800" dirty="0">
                    <a:solidFill>
                      <a:schemeClr val="tx1">
                        <a:lumMod val="65000"/>
                        <a:lumOff val="35000"/>
                      </a:schemeClr>
                    </a:solidFill>
                    <a:latin typeface="Calibri" panose="020F0502020204030204" pitchFamily="34" charset="0"/>
                    <a:cs typeface="Calibri" panose="020F0502020204030204" pitchFamily="34" charset="0"/>
                  </a:rPr>
                  <a:t>is the </a:t>
                </a:r>
                <a:r>
                  <a:rPr lang="en-US" altLang="zh-CN" sz="1800" i="1" dirty="0" err="1">
                    <a:solidFill>
                      <a:schemeClr val="tx1">
                        <a:lumMod val="65000"/>
                        <a:lumOff val="35000"/>
                      </a:schemeClr>
                    </a:solidFill>
                    <a:latin typeface="Cambria Math" panose="02040503050406030204" pitchFamily="18" charset="0"/>
                    <a:ea typeface="Cambria Math" panose="02040503050406030204" pitchFamily="18" charset="0"/>
                    <a:cs typeface="Calibri" panose="020F0502020204030204" pitchFamily="34" charset="0"/>
                  </a:rPr>
                  <a:t>i</a:t>
                </a:r>
                <a:r>
                  <a:rPr lang="en-US" altLang="zh-CN" sz="1800" dirty="0" err="1">
                    <a:solidFill>
                      <a:schemeClr val="tx1">
                        <a:lumMod val="65000"/>
                        <a:lumOff val="35000"/>
                      </a:schemeClr>
                    </a:solidFill>
                    <a:latin typeface="Calibri" panose="020F0502020204030204" pitchFamily="34" charset="0"/>
                    <a:cs typeface="Calibri" panose="020F0502020204030204" pitchFamily="34" charset="0"/>
                  </a:rPr>
                  <a:t>-th</a:t>
                </a:r>
                <a:r>
                  <a:rPr lang="en-US" altLang="zh-CN" sz="1800" dirty="0">
                    <a:solidFill>
                      <a:schemeClr val="tx1">
                        <a:lumMod val="65000"/>
                        <a:lumOff val="35000"/>
                      </a:schemeClr>
                    </a:solidFill>
                    <a:latin typeface="Calibri" panose="020F0502020204030204" pitchFamily="34" charset="0"/>
                    <a:cs typeface="Calibri" panose="020F0502020204030204" pitchFamily="34" charset="0"/>
                  </a:rPr>
                  <a:t> positive </a:t>
                </a:r>
                <a:r>
                  <a:rPr lang="en-US" altLang="zh-CN" sz="1800">
                    <a:solidFill>
                      <a:schemeClr val="tx1">
                        <a:lumMod val="65000"/>
                        <a:lumOff val="35000"/>
                      </a:schemeClr>
                    </a:solidFill>
                    <a:latin typeface="Calibri" panose="020F0502020204030204" pitchFamily="34" charset="0"/>
                    <a:cs typeface="Calibri" panose="020F0502020204030204" pitchFamily="34" charset="0"/>
                  </a:rPr>
                  <a:t>sample.</a:t>
                </a:r>
                <a:endParaRPr lang="en-US" altLang="zh-CN" sz="1000">
                  <a:latin typeface="Calibri" panose="020F0502020204030204" pitchFamily="34" charset="0"/>
                  <a:cs typeface="Calibri" panose="020F0502020204030204" pitchFamily="34" charset="0"/>
                </a:endParaRPr>
              </a:p>
              <a:p>
                <a:pPr>
                  <a:lnSpc>
                    <a:spcPct val="125000"/>
                  </a:lnSpc>
                </a:pPr>
                <a:endParaRPr lang="en-US" altLang="zh-CN" sz="1000" dirty="0">
                  <a:latin typeface="Calibri" panose="020F0502020204030204" pitchFamily="34" charset="0"/>
                  <a:cs typeface="Calibri" panose="020F0502020204030204" pitchFamily="34" charset="0"/>
                </a:endParaRPr>
              </a:p>
              <a:p>
                <a:pPr>
                  <a:lnSpc>
                    <a:spcPct val="150000"/>
                  </a:lnSpc>
                </a:pPr>
                <a:r>
                  <a:rPr lang="en-US" altLang="zh-CN" sz="1800" dirty="0">
                    <a:latin typeface="Calibri" panose="020F0502020204030204" pitchFamily="34" charset="0"/>
                    <a:cs typeface="Calibri" panose="020F0502020204030204" pitchFamily="34" charset="0"/>
                  </a:rPr>
                  <a:t>Correspondingly , it degenerates to triplet loss with hard mining:</a:t>
                </a:r>
                <a:endParaRPr lang="zh-CN" altLang="en-US" sz="1800" dirty="0">
                  <a:latin typeface="Calibri" panose="020F0502020204030204" pitchFamily="34" charset="0"/>
                  <a:cs typeface="Calibri" panose="020F0502020204030204" pitchFamily="34" charset="0"/>
                </a:endParaRPr>
              </a:p>
            </p:txBody>
          </p:sp>
        </mc:Choice>
        <mc:Fallback>
          <p:sp>
            <p:nvSpPr>
              <p:cNvPr id="3" name="文本框 2">
                <a:extLst>
                  <a:ext uri="{FF2B5EF4-FFF2-40B4-BE49-F238E27FC236}">
                    <a16:creationId xmlns:a16="http://schemas.microsoft.com/office/drawing/2014/main" id="{EB076996-30B4-4A39-88C2-AF2EAA979853}"/>
                  </a:ext>
                </a:extLst>
              </p:cNvPr>
              <p:cNvSpPr txBox="1">
                <a:spLocks noRot="1" noChangeAspect="1" noMove="1" noResize="1" noEditPoints="1" noAdjustHandles="1" noChangeArrowheads="1" noChangeShapeType="1" noTextEdit="1"/>
              </p:cNvSpPr>
              <p:nvPr/>
            </p:nvSpPr>
            <p:spPr>
              <a:xfrm>
                <a:off x="630314" y="1014280"/>
                <a:ext cx="8502588" cy="2163413"/>
              </a:xfrm>
              <a:prstGeom prst="rect">
                <a:avLst/>
              </a:prstGeom>
              <a:blipFill>
                <a:blip r:embed="rId2"/>
                <a:stretch>
                  <a:fillRect l="-573" r="-860" b="-3662"/>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04DA1125-F3FE-1B49-A779-C54CBED0E4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6966" y="3429000"/>
            <a:ext cx="5628640" cy="1904348"/>
          </a:xfrm>
          <a:prstGeom prst="rect">
            <a:avLst/>
          </a:prstGeom>
        </p:spPr>
      </p:pic>
      <p:sp>
        <p:nvSpPr>
          <p:cNvPr id="6" name="文本框 5">
            <a:extLst>
              <a:ext uri="{FF2B5EF4-FFF2-40B4-BE49-F238E27FC236}">
                <a16:creationId xmlns:a16="http://schemas.microsoft.com/office/drawing/2014/main" id="{4822ED03-2413-47F2-BAF8-4D74178B829C}"/>
              </a:ext>
            </a:extLst>
          </p:cNvPr>
          <p:cNvSpPr txBox="1"/>
          <p:nvPr/>
        </p:nvSpPr>
        <p:spPr>
          <a:xfrm>
            <a:off x="630313" y="5646286"/>
            <a:ext cx="11026067" cy="369332"/>
          </a:xfrm>
          <a:prstGeom prst="rect">
            <a:avLst/>
          </a:prstGeom>
          <a:noFill/>
        </p:spPr>
        <p:txBody>
          <a:bodyPr wrap="square">
            <a:spAutoFit/>
          </a:bodyPr>
          <a:lstStyle/>
          <a:p>
            <a:r>
              <a:rPr lang="en-US" altLang="zh-CN"/>
              <a:t>Enlarging γ gradually reinforces the mining intensity and when γ → +∞, it results in the canonical hard mining</a:t>
            </a:r>
            <a:endParaRPr lang="zh-CN" altLang="en-US"/>
          </a:p>
        </p:txBody>
      </p:sp>
      <p:sp>
        <p:nvSpPr>
          <p:cNvPr id="8" name="文本框 7">
            <a:extLst>
              <a:ext uri="{FF2B5EF4-FFF2-40B4-BE49-F238E27FC236}">
                <a16:creationId xmlns:a16="http://schemas.microsoft.com/office/drawing/2014/main" id="{EC1CDE8C-0FEC-4C12-A840-0B15F7999925}"/>
              </a:ext>
            </a:extLst>
          </p:cNvPr>
          <p:cNvSpPr txBox="1"/>
          <p:nvPr/>
        </p:nvSpPr>
        <p:spPr>
          <a:xfrm>
            <a:off x="630313" y="362863"/>
            <a:ext cx="6094520" cy="400110"/>
          </a:xfrm>
          <a:prstGeom prst="rect">
            <a:avLst/>
          </a:prstGeom>
          <a:noFill/>
        </p:spPr>
        <p:txBody>
          <a:bodyPr wrap="square">
            <a:spAutoFit/>
          </a:bodyPr>
          <a:lstStyle/>
          <a:p>
            <a:r>
              <a:rPr kumimoji="1" lang="en-US" altLang="zh-CN" sz="2000">
                <a:latin typeface="微软雅黑" panose="020B0503020204020204" pitchFamily="34" charset="-122"/>
                <a:ea typeface="微软雅黑" panose="020B0503020204020204" pitchFamily="34" charset="-122"/>
                <a:cs typeface="Calibri" panose="020F0502020204030204" pitchFamily="34" charset="0"/>
              </a:rPr>
              <a:t>A Unified</a:t>
            </a:r>
            <a:r>
              <a:rPr kumimoji="1" lang="zh-CN" altLang="en-US" sz="2000">
                <a:latin typeface="微软雅黑" panose="020B0503020204020204" pitchFamily="34" charset="-122"/>
                <a:ea typeface="微软雅黑" panose="020B0503020204020204" pitchFamily="34" charset="-122"/>
                <a:cs typeface="Calibri" panose="020F0502020204030204" pitchFamily="34" charset="0"/>
              </a:rPr>
              <a:t> </a:t>
            </a:r>
            <a:r>
              <a:rPr kumimoji="1" lang="en-US" altLang="zh-CN" sz="2000">
                <a:latin typeface="微软雅黑" panose="020B0503020204020204" pitchFamily="34" charset="-122"/>
                <a:ea typeface="微软雅黑" panose="020B0503020204020204" pitchFamily="34" charset="-122"/>
                <a:cs typeface="Calibri" panose="020F0502020204030204" pitchFamily="34" charset="0"/>
              </a:rPr>
              <a:t>Perspective</a:t>
            </a:r>
            <a:endParaRPr kumimoji="1" lang="zh-CN" altLang="en-US" sz="2000" dirty="0">
              <a:latin typeface="微软雅黑" panose="020B0503020204020204" pitchFamily="34" charset="-122"/>
              <a:ea typeface="微软雅黑" panose="020B0503020204020204" pitchFamily="34" charset="-122"/>
              <a:cs typeface="Calibri" panose="020F0502020204030204" pitchFamily="34" charset="0"/>
            </a:endParaRPr>
          </a:p>
        </p:txBody>
      </p:sp>
    </p:spTree>
    <p:extLst>
      <p:ext uri="{BB962C8B-B14F-4D97-AF65-F5344CB8AC3E}">
        <p14:creationId xmlns:p14="http://schemas.microsoft.com/office/powerpoint/2010/main" val="1557340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0A71DD3-D15B-43D3-BDB7-C03C26C7DD1D}"/>
              </a:ext>
            </a:extLst>
          </p:cNvPr>
          <p:cNvPicPr>
            <a:picLocks noChangeAspect="1"/>
          </p:cNvPicPr>
          <p:nvPr/>
        </p:nvPicPr>
        <p:blipFill>
          <a:blip r:embed="rId2"/>
          <a:stretch>
            <a:fillRect/>
          </a:stretch>
        </p:blipFill>
        <p:spPr>
          <a:xfrm>
            <a:off x="765468" y="663488"/>
            <a:ext cx="10270734" cy="5222407"/>
          </a:xfrm>
          <a:prstGeom prst="rect">
            <a:avLst/>
          </a:prstGeom>
        </p:spPr>
      </p:pic>
    </p:spTree>
    <p:extLst>
      <p:ext uri="{BB962C8B-B14F-4D97-AF65-F5344CB8AC3E}">
        <p14:creationId xmlns:p14="http://schemas.microsoft.com/office/powerpoint/2010/main" val="2420496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0B053EB-8D9B-414A-BE47-00955C29AD32}"/>
              </a:ext>
            </a:extLst>
          </p:cNvPr>
          <p:cNvPicPr>
            <a:picLocks noChangeAspect="1"/>
          </p:cNvPicPr>
          <p:nvPr/>
        </p:nvPicPr>
        <p:blipFill>
          <a:blip r:embed="rId2"/>
          <a:stretch>
            <a:fillRect/>
          </a:stretch>
        </p:blipFill>
        <p:spPr>
          <a:xfrm>
            <a:off x="692138" y="488271"/>
            <a:ext cx="10807724" cy="5672832"/>
          </a:xfrm>
          <a:prstGeom prst="rect">
            <a:avLst/>
          </a:prstGeom>
        </p:spPr>
      </p:pic>
    </p:spTree>
    <p:extLst>
      <p:ext uri="{BB962C8B-B14F-4D97-AF65-F5344CB8AC3E}">
        <p14:creationId xmlns:p14="http://schemas.microsoft.com/office/powerpoint/2010/main" val="2065281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D8B2286-E5AA-4456-9F1A-70B249345058}"/>
              </a:ext>
            </a:extLst>
          </p:cNvPr>
          <p:cNvPicPr>
            <a:picLocks noChangeAspect="1"/>
          </p:cNvPicPr>
          <p:nvPr/>
        </p:nvPicPr>
        <p:blipFill>
          <a:blip r:embed="rId2"/>
          <a:stretch>
            <a:fillRect/>
          </a:stretch>
        </p:blipFill>
        <p:spPr>
          <a:xfrm>
            <a:off x="775047" y="1029809"/>
            <a:ext cx="10641906" cy="4554245"/>
          </a:xfrm>
          <a:prstGeom prst="rect">
            <a:avLst/>
          </a:prstGeom>
        </p:spPr>
      </p:pic>
    </p:spTree>
    <p:extLst>
      <p:ext uri="{BB962C8B-B14F-4D97-AF65-F5344CB8AC3E}">
        <p14:creationId xmlns:p14="http://schemas.microsoft.com/office/powerpoint/2010/main" val="26471343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92ADBAF-5AE2-4625-B6A8-04B8CBC809C5}"/>
              </a:ext>
            </a:extLst>
          </p:cNvPr>
          <p:cNvPicPr>
            <a:picLocks noChangeAspect="1"/>
          </p:cNvPicPr>
          <p:nvPr/>
        </p:nvPicPr>
        <p:blipFill>
          <a:blip r:embed="rId2"/>
          <a:stretch>
            <a:fillRect/>
          </a:stretch>
        </p:blipFill>
        <p:spPr>
          <a:xfrm>
            <a:off x="1007124" y="1198485"/>
            <a:ext cx="10177752" cy="4144235"/>
          </a:xfrm>
          <a:prstGeom prst="rect">
            <a:avLst/>
          </a:prstGeom>
        </p:spPr>
      </p:pic>
    </p:spTree>
    <p:extLst>
      <p:ext uri="{BB962C8B-B14F-4D97-AF65-F5344CB8AC3E}">
        <p14:creationId xmlns:p14="http://schemas.microsoft.com/office/powerpoint/2010/main" val="13759853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692F88D-AEFE-44E5-9041-9D2979E79BE5}"/>
              </a:ext>
            </a:extLst>
          </p:cNvPr>
          <p:cNvPicPr>
            <a:picLocks noChangeAspect="1"/>
          </p:cNvPicPr>
          <p:nvPr/>
        </p:nvPicPr>
        <p:blipFill>
          <a:blip r:embed="rId2"/>
          <a:stretch>
            <a:fillRect/>
          </a:stretch>
        </p:blipFill>
        <p:spPr>
          <a:xfrm>
            <a:off x="1044900" y="862653"/>
            <a:ext cx="9362851" cy="5132694"/>
          </a:xfrm>
          <a:prstGeom prst="rect">
            <a:avLst/>
          </a:prstGeom>
        </p:spPr>
      </p:pic>
    </p:spTree>
    <p:extLst>
      <p:ext uri="{BB962C8B-B14F-4D97-AF65-F5344CB8AC3E}">
        <p14:creationId xmlns:p14="http://schemas.microsoft.com/office/powerpoint/2010/main" val="2512287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B85FC6C-DC79-4996-8C68-DC2EED4C94AA}"/>
              </a:ext>
            </a:extLst>
          </p:cNvPr>
          <p:cNvPicPr>
            <a:picLocks noChangeAspect="1"/>
          </p:cNvPicPr>
          <p:nvPr/>
        </p:nvPicPr>
        <p:blipFill>
          <a:blip r:embed="rId2"/>
          <a:stretch>
            <a:fillRect/>
          </a:stretch>
        </p:blipFill>
        <p:spPr>
          <a:xfrm>
            <a:off x="2368358" y="953716"/>
            <a:ext cx="7455283" cy="3086259"/>
          </a:xfrm>
          <a:prstGeom prst="rect">
            <a:avLst/>
          </a:prstGeom>
        </p:spPr>
      </p:pic>
    </p:spTree>
    <p:extLst>
      <p:ext uri="{BB962C8B-B14F-4D97-AF65-F5344CB8AC3E}">
        <p14:creationId xmlns:p14="http://schemas.microsoft.com/office/powerpoint/2010/main" val="25593857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90C36F1-BFF4-4847-93CC-D7F0623D4B67}"/>
              </a:ext>
            </a:extLst>
          </p:cNvPr>
          <p:cNvPicPr>
            <a:picLocks noChangeAspect="1"/>
          </p:cNvPicPr>
          <p:nvPr/>
        </p:nvPicPr>
        <p:blipFill>
          <a:blip r:embed="rId2"/>
          <a:stretch>
            <a:fillRect/>
          </a:stretch>
        </p:blipFill>
        <p:spPr>
          <a:xfrm>
            <a:off x="785553" y="1307236"/>
            <a:ext cx="10472905" cy="4243527"/>
          </a:xfrm>
          <a:prstGeom prst="rect">
            <a:avLst/>
          </a:prstGeom>
        </p:spPr>
      </p:pic>
    </p:spTree>
    <p:extLst>
      <p:ext uri="{BB962C8B-B14F-4D97-AF65-F5344CB8AC3E}">
        <p14:creationId xmlns:p14="http://schemas.microsoft.com/office/powerpoint/2010/main" val="33716126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0B4F86D-5A16-43E3-AB0D-04F3D8A8C213}"/>
              </a:ext>
            </a:extLst>
          </p:cNvPr>
          <p:cNvPicPr>
            <a:picLocks noChangeAspect="1"/>
          </p:cNvPicPr>
          <p:nvPr/>
        </p:nvPicPr>
        <p:blipFill rotWithShape="1">
          <a:blip r:embed="rId2"/>
          <a:srcRect t="19631"/>
          <a:stretch/>
        </p:blipFill>
        <p:spPr>
          <a:xfrm>
            <a:off x="1422160" y="1811045"/>
            <a:ext cx="9347680" cy="3154078"/>
          </a:xfrm>
          <a:prstGeom prst="rect">
            <a:avLst/>
          </a:prstGeom>
        </p:spPr>
      </p:pic>
    </p:spTree>
    <p:extLst>
      <p:ext uri="{BB962C8B-B14F-4D97-AF65-F5344CB8AC3E}">
        <p14:creationId xmlns:p14="http://schemas.microsoft.com/office/powerpoint/2010/main" val="4131162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55D0DD7-BE65-4581-8869-FD74AD26A0B5}"/>
              </a:ext>
            </a:extLst>
          </p:cNvPr>
          <p:cNvPicPr>
            <a:picLocks noChangeAspect="1"/>
          </p:cNvPicPr>
          <p:nvPr/>
        </p:nvPicPr>
        <p:blipFill>
          <a:blip r:embed="rId2"/>
          <a:stretch>
            <a:fillRect/>
          </a:stretch>
        </p:blipFill>
        <p:spPr>
          <a:xfrm>
            <a:off x="1006688" y="657238"/>
            <a:ext cx="10178623" cy="5543523"/>
          </a:xfrm>
          <a:prstGeom prst="rect">
            <a:avLst/>
          </a:prstGeom>
        </p:spPr>
      </p:pic>
    </p:spTree>
    <p:extLst>
      <p:ext uri="{BB962C8B-B14F-4D97-AF65-F5344CB8AC3E}">
        <p14:creationId xmlns:p14="http://schemas.microsoft.com/office/powerpoint/2010/main" val="2921374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A0868FA-FDC5-48D5-983C-C7D1F7C1C336}"/>
              </a:ext>
            </a:extLst>
          </p:cNvPr>
          <p:cNvSpPr txBox="1"/>
          <p:nvPr/>
        </p:nvSpPr>
        <p:spPr>
          <a:xfrm>
            <a:off x="392836" y="343555"/>
            <a:ext cx="6094520" cy="369332"/>
          </a:xfrm>
          <a:prstGeom prst="rect">
            <a:avLst/>
          </a:prstGeom>
          <a:noFill/>
        </p:spPr>
        <p:txBody>
          <a:bodyPr wrap="square">
            <a:spAutoFit/>
          </a:bodyPr>
          <a:lstStyle/>
          <a:p>
            <a:r>
              <a:rPr lang="en-US" altLang="zh-CN" b="1"/>
              <a:t>Token Embedding</a:t>
            </a:r>
            <a:endParaRPr lang="zh-CN" altLang="en-US" b="1"/>
          </a:p>
        </p:txBody>
      </p:sp>
      <p:sp>
        <p:nvSpPr>
          <p:cNvPr id="4" name="文本框 3">
            <a:extLst>
              <a:ext uri="{FF2B5EF4-FFF2-40B4-BE49-F238E27FC236}">
                <a16:creationId xmlns:a16="http://schemas.microsoft.com/office/drawing/2014/main" id="{464245B9-960D-4BA5-B5D1-7F0E0C106ED0}"/>
              </a:ext>
            </a:extLst>
          </p:cNvPr>
          <p:cNvSpPr txBox="1"/>
          <p:nvPr/>
        </p:nvSpPr>
        <p:spPr>
          <a:xfrm>
            <a:off x="392836" y="887767"/>
            <a:ext cx="8584707"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a:t>Word: WordPiece embeddings with a 30,000 vocabulary, same as BERT</a:t>
            </a:r>
          </a:p>
          <a:p>
            <a:pPr marL="285750" indent="-285750">
              <a:buFont typeface="Arial" panose="020B0604020202020204" pitchFamily="34" charset="0"/>
              <a:buChar char="•"/>
            </a:pPr>
            <a:r>
              <a:rPr lang="en-US" altLang="zh-CN"/>
              <a:t>Visual elements: a special [IMG] token is assigned for each one of them</a:t>
            </a:r>
            <a:endParaRPr lang="zh-CN" altLang="en-US"/>
          </a:p>
        </p:txBody>
      </p:sp>
      <p:sp>
        <p:nvSpPr>
          <p:cNvPr id="6" name="文本框 5">
            <a:extLst>
              <a:ext uri="{FF2B5EF4-FFF2-40B4-BE49-F238E27FC236}">
                <a16:creationId xmlns:a16="http://schemas.microsoft.com/office/drawing/2014/main" id="{57FB6F35-84F1-44D0-B711-4A02C334839D}"/>
              </a:ext>
            </a:extLst>
          </p:cNvPr>
          <p:cNvSpPr txBox="1"/>
          <p:nvPr/>
        </p:nvSpPr>
        <p:spPr>
          <a:xfrm>
            <a:off x="392836" y="1708978"/>
            <a:ext cx="6094520" cy="369332"/>
          </a:xfrm>
          <a:prstGeom prst="rect">
            <a:avLst/>
          </a:prstGeom>
          <a:noFill/>
        </p:spPr>
        <p:txBody>
          <a:bodyPr wrap="square">
            <a:spAutoFit/>
          </a:bodyPr>
          <a:lstStyle/>
          <a:p>
            <a:r>
              <a:rPr lang="en-US" altLang="zh-CN" b="1"/>
              <a:t>Visual Feature Embedding</a:t>
            </a:r>
            <a:endParaRPr lang="zh-CN" altLang="en-US" b="1"/>
          </a:p>
        </p:txBody>
      </p:sp>
      <p:sp>
        <p:nvSpPr>
          <p:cNvPr id="8" name="文本框 7">
            <a:extLst>
              <a:ext uri="{FF2B5EF4-FFF2-40B4-BE49-F238E27FC236}">
                <a16:creationId xmlns:a16="http://schemas.microsoft.com/office/drawing/2014/main" id="{EC97EF6C-FE34-4086-BFA2-714AE04A2BDF}"/>
              </a:ext>
            </a:extLst>
          </p:cNvPr>
          <p:cNvSpPr txBox="1"/>
          <p:nvPr/>
        </p:nvSpPr>
        <p:spPr>
          <a:xfrm>
            <a:off x="392836" y="2253190"/>
            <a:ext cx="10207102" cy="1200329"/>
          </a:xfrm>
          <a:prstGeom prst="rect">
            <a:avLst/>
          </a:prstGeom>
          <a:noFill/>
        </p:spPr>
        <p:txBody>
          <a:bodyPr wrap="square">
            <a:spAutoFit/>
          </a:bodyPr>
          <a:lstStyle/>
          <a:p>
            <a:pPr marL="285750" indent="-285750">
              <a:buFont typeface="Arial" panose="020B0604020202020204" pitchFamily="34" charset="0"/>
              <a:buChar char="•"/>
            </a:pPr>
            <a:r>
              <a:rPr lang="en-US" altLang="zh-CN"/>
              <a:t>visual appearance feature</a:t>
            </a:r>
          </a:p>
          <a:p>
            <a:r>
              <a:rPr lang="en-US" altLang="zh-CN"/>
              <a:t>For the visual element corresponding to an RoI, the visual appearance feature is extracted by applying a Fast R-CNN detector, where the feature vector prior to the output layer of each RoI is utilized as the visual feature embedding.</a:t>
            </a:r>
            <a:endParaRPr lang="zh-CN" altLang="en-US"/>
          </a:p>
        </p:txBody>
      </p:sp>
      <p:sp>
        <p:nvSpPr>
          <p:cNvPr id="10" name="文本框 9">
            <a:extLst>
              <a:ext uri="{FF2B5EF4-FFF2-40B4-BE49-F238E27FC236}">
                <a16:creationId xmlns:a16="http://schemas.microsoft.com/office/drawing/2014/main" id="{8FE3BFBC-55E3-46C4-BD8B-D4A832FC9422}"/>
              </a:ext>
            </a:extLst>
          </p:cNvPr>
          <p:cNvSpPr txBox="1"/>
          <p:nvPr/>
        </p:nvSpPr>
        <p:spPr>
          <a:xfrm>
            <a:off x="304060" y="4640357"/>
            <a:ext cx="11245789" cy="1200329"/>
          </a:xfrm>
          <a:prstGeom prst="rect">
            <a:avLst/>
          </a:prstGeom>
          <a:noFill/>
        </p:spPr>
        <p:txBody>
          <a:bodyPr wrap="square">
            <a:spAutoFit/>
          </a:bodyPr>
          <a:lstStyle/>
          <a:p>
            <a:pPr marL="285750" indent="-285750">
              <a:buFont typeface="Arial" panose="020B0604020202020204" pitchFamily="34" charset="0"/>
              <a:buChar char="•"/>
            </a:pPr>
            <a:r>
              <a:rPr lang="en-US" altLang="zh-CN"/>
              <a:t>visual geometry embedding</a:t>
            </a:r>
          </a:p>
          <a:p>
            <a:r>
              <a:rPr lang="en-US" altLang="zh-CN"/>
              <a:t>Each RoI is characterized by a 4-d vector, as                             , where (xLT, yLT) and (xRB, yRB) denote the coordinate of the top-left and bottom-right corner respectively, and W, H are of the width and height of the input image.</a:t>
            </a:r>
            <a:endParaRPr lang="zh-CN" altLang="en-US"/>
          </a:p>
        </p:txBody>
      </p:sp>
      <p:pic>
        <p:nvPicPr>
          <p:cNvPr id="12" name="图片 11">
            <a:extLst>
              <a:ext uri="{FF2B5EF4-FFF2-40B4-BE49-F238E27FC236}">
                <a16:creationId xmlns:a16="http://schemas.microsoft.com/office/drawing/2014/main" id="{FE2D7FA8-0A3C-4158-9BA1-FD5CB0E8916A}"/>
              </a:ext>
            </a:extLst>
          </p:cNvPr>
          <p:cNvPicPr>
            <a:picLocks noChangeAspect="1"/>
          </p:cNvPicPr>
          <p:nvPr/>
        </p:nvPicPr>
        <p:blipFill>
          <a:blip r:embed="rId2"/>
          <a:stretch>
            <a:fillRect/>
          </a:stretch>
        </p:blipFill>
        <p:spPr>
          <a:xfrm>
            <a:off x="4741890" y="4903390"/>
            <a:ext cx="1719942" cy="337131"/>
          </a:xfrm>
          <a:prstGeom prst="rect">
            <a:avLst/>
          </a:prstGeom>
        </p:spPr>
      </p:pic>
      <p:sp>
        <p:nvSpPr>
          <p:cNvPr id="20" name="文本框 19">
            <a:extLst>
              <a:ext uri="{FF2B5EF4-FFF2-40B4-BE49-F238E27FC236}">
                <a16:creationId xmlns:a16="http://schemas.microsoft.com/office/drawing/2014/main" id="{B6E01FF9-D46D-48E2-93C3-365509632AA9}"/>
              </a:ext>
            </a:extLst>
          </p:cNvPr>
          <p:cNvSpPr txBox="1"/>
          <p:nvPr/>
        </p:nvSpPr>
        <p:spPr>
          <a:xfrm>
            <a:off x="392836" y="3495980"/>
            <a:ext cx="10571086" cy="923330"/>
          </a:xfrm>
          <a:prstGeom prst="rect">
            <a:avLst/>
          </a:prstGeom>
          <a:noFill/>
        </p:spPr>
        <p:txBody>
          <a:bodyPr wrap="square">
            <a:spAutoFit/>
          </a:bodyPr>
          <a:lstStyle/>
          <a:p>
            <a:r>
              <a:rPr lang="en-US" altLang="zh-CN"/>
              <a:t>For the non-visual elements, the corresponding visual appearance features are of features extracted on the whole input image. They are obtained by applying Faster R-CNN on an RoI covering the whole input image.</a:t>
            </a:r>
            <a:endParaRPr lang="zh-CN" altLang="en-US"/>
          </a:p>
        </p:txBody>
      </p:sp>
    </p:spTree>
    <p:extLst>
      <p:ext uri="{BB962C8B-B14F-4D97-AF65-F5344CB8AC3E}">
        <p14:creationId xmlns:p14="http://schemas.microsoft.com/office/powerpoint/2010/main" val="217974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0D76FA6-E350-4A1F-98F3-75A6311FE790}"/>
              </a:ext>
            </a:extLst>
          </p:cNvPr>
          <p:cNvSpPr txBox="1"/>
          <p:nvPr/>
        </p:nvSpPr>
        <p:spPr>
          <a:xfrm>
            <a:off x="437225" y="389708"/>
            <a:ext cx="6094520" cy="369332"/>
          </a:xfrm>
          <a:prstGeom prst="rect">
            <a:avLst/>
          </a:prstGeom>
          <a:noFill/>
        </p:spPr>
        <p:txBody>
          <a:bodyPr wrap="square">
            <a:spAutoFit/>
          </a:bodyPr>
          <a:lstStyle/>
          <a:p>
            <a:r>
              <a:rPr lang="en-US" altLang="zh-CN" b="1"/>
              <a:t>Segment Embedding</a:t>
            </a:r>
            <a:endParaRPr lang="zh-CN" altLang="en-US" b="1"/>
          </a:p>
        </p:txBody>
      </p:sp>
      <p:sp>
        <p:nvSpPr>
          <p:cNvPr id="5" name="文本框 4">
            <a:extLst>
              <a:ext uri="{FF2B5EF4-FFF2-40B4-BE49-F238E27FC236}">
                <a16:creationId xmlns:a16="http://schemas.microsoft.com/office/drawing/2014/main" id="{E8E6C3DF-2F03-4A9D-BFC4-AE21E3EA38A4}"/>
              </a:ext>
            </a:extLst>
          </p:cNvPr>
          <p:cNvSpPr txBox="1"/>
          <p:nvPr/>
        </p:nvSpPr>
        <p:spPr>
          <a:xfrm>
            <a:off x="437224" y="861928"/>
            <a:ext cx="10988337" cy="923330"/>
          </a:xfrm>
          <a:prstGeom prst="rect">
            <a:avLst/>
          </a:prstGeom>
          <a:noFill/>
        </p:spPr>
        <p:txBody>
          <a:bodyPr wrap="square">
            <a:spAutoFit/>
          </a:bodyPr>
          <a:lstStyle/>
          <a:p>
            <a:r>
              <a:rPr lang="en-US" altLang="zh-CN"/>
              <a:t>A and B for the words from the first and second input sentence respectively, and C for the RoIs from the input image. A learned segment embedding is added to every input element for indicating which segment it belongs to.</a:t>
            </a:r>
            <a:endParaRPr lang="zh-CN" altLang="en-US"/>
          </a:p>
        </p:txBody>
      </p:sp>
      <p:sp>
        <p:nvSpPr>
          <p:cNvPr id="7" name="文本框 6">
            <a:extLst>
              <a:ext uri="{FF2B5EF4-FFF2-40B4-BE49-F238E27FC236}">
                <a16:creationId xmlns:a16="http://schemas.microsoft.com/office/drawing/2014/main" id="{260F83ED-C812-4E64-B1A4-EF9020BDEC90}"/>
              </a:ext>
            </a:extLst>
          </p:cNvPr>
          <p:cNvSpPr txBox="1"/>
          <p:nvPr/>
        </p:nvSpPr>
        <p:spPr>
          <a:xfrm>
            <a:off x="437224" y="1888146"/>
            <a:ext cx="6094520" cy="369332"/>
          </a:xfrm>
          <a:prstGeom prst="rect">
            <a:avLst/>
          </a:prstGeom>
          <a:noFill/>
        </p:spPr>
        <p:txBody>
          <a:bodyPr wrap="square">
            <a:spAutoFit/>
          </a:bodyPr>
          <a:lstStyle/>
          <a:p>
            <a:r>
              <a:rPr lang="en-US" altLang="zh-CN" b="1"/>
              <a:t>Sequence Position Embedding</a:t>
            </a:r>
            <a:endParaRPr lang="zh-CN" altLang="en-US" b="1"/>
          </a:p>
        </p:txBody>
      </p:sp>
      <p:sp>
        <p:nvSpPr>
          <p:cNvPr id="9" name="文本框 8">
            <a:extLst>
              <a:ext uri="{FF2B5EF4-FFF2-40B4-BE49-F238E27FC236}">
                <a16:creationId xmlns:a16="http://schemas.microsoft.com/office/drawing/2014/main" id="{D265EEF4-B1F5-4FBD-B1FC-DA1D21903FE1}"/>
              </a:ext>
            </a:extLst>
          </p:cNvPr>
          <p:cNvSpPr txBox="1"/>
          <p:nvPr/>
        </p:nvSpPr>
        <p:spPr>
          <a:xfrm>
            <a:off x="437224" y="2229239"/>
            <a:ext cx="10988336" cy="646331"/>
          </a:xfrm>
          <a:prstGeom prst="rect">
            <a:avLst/>
          </a:prstGeom>
          <a:noFill/>
        </p:spPr>
        <p:txBody>
          <a:bodyPr wrap="square">
            <a:spAutoFit/>
          </a:bodyPr>
          <a:lstStyle/>
          <a:p>
            <a:r>
              <a:rPr lang="en-US" altLang="zh-CN"/>
              <a:t>A learnable sequence position embedding is added to every input element indicating its order in the input sequence, same as BERT. The sequence position embedding for all visual elements are the same.</a:t>
            </a:r>
            <a:endParaRPr lang="zh-CN" altLang="en-US"/>
          </a:p>
        </p:txBody>
      </p:sp>
      <p:sp>
        <p:nvSpPr>
          <p:cNvPr id="11" name="文本框 10">
            <a:extLst>
              <a:ext uri="{FF2B5EF4-FFF2-40B4-BE49-F238E27FC236}">
                <a16:creationId xmlns:a16="http://schemas.microsoft.com/office/drawing/2014/main" id="{D76F5CAD-7346-44EA-9E51-A727775F7428}"/>
              </a:ext>
            </a:extLst>
          </p:cNvPr>
          <p:cNvSpPr txBox="1"/>
          <p:nvPr/>
        </p:nvSpPr>
        <p:spPr>
          <a:xfrm>
            <a:off x="437224" y="3134885"/>
            <a:ext cx="6094520" cy="369332"/>
          </a:xfrm>
          <a:prstGeom prst="rect">
            <a:avLst/>
          </a:prstGeom>
          <a:noFill/>
        </p:spPr>
        <p:txBody>
          <a:bodyPr wrap="square">
            <a:spAutoFit/>
          </a:bodyPr>
          <a:lstStyle/>
          <a:p>
            <a:r>
              <a:rPr lang="en-US" altLang="zh-CN" b="1"/>
              <a:t>Pre-training tasks </a:t>
            </a:r>
            <a:endParaRPr lang="zh-CN" altLang="en-US" b="1"/>
          </a:p>
        </p:txBody>
      </p:sp>
      <p:sp>
        <p:nvSpPr>
          <p:cNvPr id="13" name="文本框 12">
            <a:extLst>
              <a:ext uri="{FF2B5EF4-FFF2-40B4-BE49-F238E27FC236}">
                <a16:creationId xmlns:a16="http://schemas.microsoft.com/office/drawing/2014/main" id="{B5D39457-DC74-4993-AA90-339FD2CF37C4}"/>
              </a:ext>
            </a:extLst>
          </p:cNvPr>
          <p:cNvSpPr txBox="1"/>
          <p:nvPr/>
        </p:nvSpPr>
        <p:spPr>
          <a:xfrm>
            <a:off x="437224" y="3613099"/>
            <a:ext cx="6094520" cy="369332"/>
          </a:xfrm>
          <a:prstGeom prst="rect">
            <a:avLst/>
          </a:prstGeom>
          <a:noFill/>
        </p:spPr>
        <p:txBody>
          <a:bodyPr wrap="square">
            <a:spAutoFit/>
          </a:bodyPr>
          <a:lstStyle/>
          <a:p>
            <a:r>
              <a:rPr lang="en-US" altLang="zh-CN" i="1"/>
              <a:t>Task #1: Masked Language Modeling with Visual Clues.</a:t>
            </a:r>
            <a:endParaRPr lang="zh-CN" altLang="en-US" i="1"/>
          </a:p>
        </p:txBody>
      </p:sp>
      <p:sp>
        <p:nvSpPr>
          <p:cNvPr id="15" name="文本框 14">
            <a:extLst>
              <a:ext uri="{FF2B5EF4-FFF2-40B4-BE49-F238E27FC236}">
                <a16:creationId xmlns:a16="http://schemas.microsoft.com/office/drawing/2014/main" id="{0D27C06F-3253-4CC1-B843-2697DC61EA21}"/>
              </a:ext>
            </a:extLst>
          </p:cNvPr>
          <p:cNvSpPr txBox="1"/>
          <p:nvPr/>
        </p:nvSpPr>
        <p:spPr>
          <a:xfrm>
            <a:off x="437224" y="4091313"/>
            <a:ext cx="10988336" cy="646331"/>
          </a:xfrm>
          <a:prstGeom prst="rect">
            <a:avLst/>
          </a:prstGeom>
          <a:noFill/>
        </p:spPr>
        <p:txBody>
          <a:bodyPr wrap="square">
            <a:spAutoFit/>
          </a:bodyPr>
          <a:lstStyle/>
          <a:p>
            <a:r>
              <a:rPr lang="en-US" altLang="zh-CN"/>
              <a:t>The key difference is that visual clues are incorporated in VL-BERT for capturing the dependencies among visual and linguistic contents.</a:t>
            </a:r>
            <a:endParaRPr lang="zh-CN" altLang="en-US"/>
          </a:p>
        </p:txBody>
      </p:sp>
      <p:sp>
        <p:nvSpPr>
          <p:cNvPr id="17" name="文本框 16">
            <a:extLst>
              <a:ext uri="{FF2B5EF4-FFF2-40B4-BE49-F238E27FC236}">
                <a16:creationId xmlns:a16="http://schemas.microsoft.com/office/drawing/2014/main" id="{E71F0581-D6D5-4A4D-A23C-911DD83E40AD}"/>
              </a:ext>
            </a:extLst>
          </p:cNvPr>
          <p:cNvSpPr txBox="1"/>
          <p:nvPr/>
        </p:nvSpPr>
        <p:spPr>
          <a:xfrm>
            <a:off x="437224" y="4846526"/>
            <a:ext cx="6094520" cy="369332"/>
          </a:xfrm>
          <a:prstGeom prst="rect">
            <a:avLst/>
          </a:prstGeom>
          <a:noFill/>
        </p:spPr>
        <p:txBody>
          <a:bodyPr wrap="square">
            <a:spAutoFit/>
          </a:bodyPr>
          <a:lstStyle/>
          <a:p>
            <a:r>
              <a:rPr lang="en-US" altLang="zh-CN" i="1"/>
              <a:t>Task #2: Masked RoI Classification with Linguistic Clues</a:t>
            </a:r>
            <a:endParaRPr lang="zh-CN" altLang="en-US" i="1"/>
          </a:p>
        </p:txBody>
      </p:sp>
      <p:sp>
        <p:nvSpPr>
          <p:cNvPr id="19" name="文本框 18">
            <a:extLst>
              <a:ext uri="{FF2B5EF4-FFF2-40B4-BE49-F238E27FC236}">
                <a16:creationId xmlns:a16="http://schemas.microsoft.com/office/drawing/2014/main" id="{F34CA37E-5752-4541-9C50-9F4EBBC49328}"/>
              </a:ext>
            </a:extLst>
          </p:cNvPr>
          <p:cNvSpPr txBox="1"/>
          <p:nvPr/>
        </p:nvSpPr>
        <p:spPr>
          <a:xfrm>
            <a:off x="437224" y="5198174"/>
            <a:ext cx="10988336" cy="646331"/>
          </a:xfrm>
          <a:prstGeom prst="rect">
            <a:avLst/>
          </a:prstGeom>
          <a:noFill/>
        </p:spPr>
        <p:txBody>
          <a:bodyPr wrap="square">
            <a:spAutoFit/>
          </a:bodyPr>
          <a:lstStyle/>
          <a:p>
            <a:r>
              <a:rPr lang="en-US" altLang="zh-CN"/>
              <a:t>Each RoI in image is randomly masked out (with 15% probability), and the pre-training task is to predict the category label of the masked RoI from the other clues.</a:t>
            </a:r>
            <a:endParaRPr lang="zh-CN" altLang="en-US"/>
          </a:p>
        </p:txBody>
      </p:sp>
      <p:sp>
        <p:nvSpPr>
          <p:cNvPr id="21" name="文本框 20">
            <a:extLst>
              <a:ext uri="{FF2B5EF4-FFF2-40B4-BE49-F238E27FC236}">
                <a16:creationId xmlns:a16="http://schemas.microsoft.com/office/drawing/2014/main" id="{9F2D6F74-C44E-4A19-949A-D372F6DCBC15}"/>
              </a:ext>
            </a:extLst>
          </p:cNvPr>
          <p:cNvSpPr txBox="1"/>
          <p:nvPr/>
        </p:nvSpPr>
        <p:spPr>
          <a:xfrm>
            <a:off x="437223" y="5843370"/>
            <a:ext cx="11157013" cy="646331"/>
          </a:xfrm>
          <a:prstGeom prst="rect">
            <a:avLst/>
          </a:prstGeom>
          <a:noFill/>
        </p:spPr>
        <p:txBody>
          <a:bodyPr wrap="square">
            <a:spAutoFit/>
          </a:bodyPr>
          <a:lstStyle/>
          <a:p>
            <a:r>
              <a:rPr lang="en-US" altLang="zh-CN"/>
              <a:t>To avoid any visual clue leakage from the visual feature embedding of other elements, the pixels laid in the masked RoI are set as zeros before applying Fast R-CNN.</a:t>
            </a:r>
            <a:endParaRPr lang="zh-CN" altLang="en-US"/>
          </a:p>
        </p:txBody>
      </p:sp>
    </p:spTree>
    <p:extLst>
      <p:ext uri="{BB962C8B-B14F-4D97-AF65-F5344CB8AC3E}">
        <p14:creationId xmlns:p14="http://schemas.microsoft.com/office/powerpoint/2010/main" val="2296863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37D0859-8FD2-4B6F-805E-29880E4D1E78}"/>
              </a:ext>
            </a:extLst>
          </p:cNvPr>
          <p:cNvPicPr>
            <a:picLocks noChangeAspect="1"/>
          </p:cNvPicPr>
          <p:nvPr/>
        </p:nvPicPr>
        <p:blipFill>
          <a:blip r:embed="rId2"/>
          <a:stretch>
            <a:fillRect/>
          </a:stretch>
        </p:blipFill>
        <p:spPr>
          <a:xfrm>
            <a:off x="1630233" y="1070017"/>
            <a:ext cx="8839654" cy="2673487"/>
          </a:xfrm>
          <a:prstGeom prst="rect">
            <a:avLst/>
          </a:prstGeom>
        </p:spPr>
      </p:pic>
      <p:pic>
        <p:nvPicPr>
          <p:cNvPr id="5" name="图片 4">
            <a:extLst>
              <a:ext uri="{FF2B5EF4-FFF2-40B4-BE49-F238E27FC236}">
                <a16:creationId xmlns:a16="http://schemas.microsoft.com/office/drawing/2014/main" id="{27A4DF26-EDCD-40E4-9523-F3E4C541ECEE}"/>
              </a:ext>
            </a:extLst>
          </p:cNvPr>
          <p:cNvPicPr>
            <a:picLocks noChangeAspect="1"/>
          </p:cNvPicPr>
          <p:nvPr/>
        </p:nvPicPr>
        <p:blipFill>
          <a:blip r:embed="rId3"/>
          <a:stretch>
            <a:fillRect/>
          </a:stretch>
        </p:blipFill>
        <p:spPr>
          <a:xfrm>
            <a:off x="1630233" y="3743504"/>
            <a:ext cx="9233375" cy="2375022"/>
          </a:xfrm>
          <a:prstGeom prst="rect">
            <a:avLst/>
          </a:prstGeom>
        </p:spPr>
      </p:pic>
    </p:spTree>
    <p:extLst>
      <p:ext uri="{BB962C8B-B14F-4D97-AF65-F5344CB8AC3E}">
        <p14:creationId xmlns:p14="http://schemas.microsoft.com/office/powerpoint/2010/main" val="8336154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DEAF796-CF8C-4FB9-A607-170F415AB30C}"/>
              </a:ext>
            </a:extLst>
          </p:cNvPr>
          <p:cNvPicPr>
            <a:picLocks noChangeAspect="1"/>
          </p:cNvPicPr>
          <p:nvPr/>
        </p:nvPicPr>
        <p:blipFill>
          <a:blip r:embed="rId2"/>
          <a:stretch>
            <a:fillRect/>
          </a:stretch>
        </p:blipFill>
        <p:spPr>
          <a:xfrm>
            <a:off x="6351055" y="0"/>
            <a:ext cx="5491196" cy="6858000"/>
          </a:xfrm>
          <a:prstGeom prst="rect">
            <a:avLst/>
          </a:prstGeom>
        </p:spPr>
      </p:pic>
      <p:pic>
        <p:nvPicPr>
          <p:cNvPr id="5" name="图片 4">
            <a:extLst>
              <a:ext uri="{FF2B5EF4-FFF2-40B4-BE49-F238E27FC236}">
                <a16:creationId xmlns:a16="http://schemas.microsoft.com/office/drawing/2014/main" id="{EB94B76F-2FFD-4796-BA44-FB8C71568072}"/>
              </a:ext>
            </a:extLst>
          </p:cNvPr>
          <p:cNvPicPr>
            <a:picLocks noChangeAspect="1"/>
          </p:cNvPicPr>
          <p:nvPr/>
        </p:nvPicPr>
        <p:blipFill>
          <a:blip r:embed="rId3"/>
          <a:stretch>
            <a:fillRect/>
          </a:stretch>
        </p:blipFill>
        <p:spPr>
          <a:xfrm>
            <a:off x="349749" y="0"/>
            <a:ext cx="5829300" cy="6858000"/>
          </a:xfrm>
          <a:prstGeom prst="rect">
            <a:avLst/>
          </a:prstGeom>
        </p:spPr>
      </p:pic>
    </p:spTree>
    <p:extLst>
      <p:ext uri="{BB962C8B-B14F-4D97-AF65-F5344CB8AC3E}">
        <p14:creationId xmlns:p14="http://schemas.microsoft.com/office/powerpoint/2010/main" val="4270699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B108251-A92F-4DDF-8698-DB8D28BA006C}"/>
              </a:ext>
            </a:extLst>
          </p:cNvPr>
          <p:cNvPicPr>
            <a:picLocks noChangeAspect="1"/>
          </p:cNvPicPr>
          <p:nvPr/>
        </p:nvPicPr>
        <p:blipFill>
          <a:blip r:embed="rId3"/>
          <a:stretch>
            <a:fillRect/>
          </a:stretch>
        </p:blipFill>
        <p:spPr>
          <a:xfrm>
            <a:off x="707748" y="968248"/>
            <a:ext cx="10776504" cy="4921503"/>
          </a:xfrm>
          <a:prstGeom prst="rect">
            <a:avLst/>
          </a:prstGeom>
        </p:spPr>
      </p:pic>
    </p:spTree>
    <p:extLst>
      <p:ext uri="{BB962C8B-B14F-4D97-AF65-F5344CB8AC3E}">
        <p14:creationId xmlns:p14="http://schemas.microsoft.com/office/powerpoint/2010/main" val="179839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E1065EF-A408-4184-8B20-EBA1D8345FEE}"/>
              </a:ext>
            </a:extLst>
          </p:cNvPr>
          <p:cNvSpPr txBox="1"/>
          <p:nvPr/>
        </p:nvSpPr>
        <p:spPr>
          <a:xfrm>
            <a:off x="366204" y="3008559"/>
            <a:ext cx="6094520" cy="369332"/>
          </a:xfrm>
          <a:prstGeom prst="rect">
            <a:avLst/>
          </a:prstGeom>
          <a:noFill/>
        </p:spPr>
        <p:txBody>
          <a:bodyPr wrap="square">
            <a:spAutoFit/>
          </a:bodyPr>
          <a:lstStyle/>
          <a:p>
            <a:r>
              <a:rPr lang="en-US" altLang="zh-CN" dirty="0"/>
              <a:t>Hierarchical Sparse Tensor Encoder</a:t>
            </a:r>
            <a:endParaRPr lang="zh-CN" altLang="en-US"/>
          </a:p>
        </p:txBody>
      </p:sp>
      <p:sp>
        <p:nvSpPr>
          <p:cNvPr id="5" name="文本框 4">
            <a:extLst>
              <a:ext uri="{FF2B5EF4-FFF2-40B4-BE49-F238E27FC236}">
                <a16:creationId xmlns:a16="http://schemas.microsoft.com/office/drawing/2014/main" id="{188DA6E9-978F-434D-B93A-E9C748FA41BC}"/>
              </a:ext>
            </a:extLst>
          </p:cNvPr>
          <p:cNvSpPr txBox="1"/>
          <p:nvPr/>
        </p:nvSpPr>
        <p:spPr>
          <a:xfrm>
            <a:off x="366204" y="583252"/>
            <a:ext cx="6094520" cy="369332"/>
          </a:xfrm>
          <a:prstGeom prst="rect">
            <a:avLst/>
          </a:prstGeom>
          <a:noFill/>
        </p:spPr>
        <p:txBody>
          <a:bodyPr wrap="square">
            <a:spAutoFit/>
          </a:bodyPr>
          <a:lstStyle/>
          <a:p>
            <a:r>
              <a:rPr lang="en-US" altLang="zh-CN" dirty="0"/>
              <a:t>Sparse Tensor</a:t>
            </a:r>
            <a:endParaRPr lang="zh-CN" altLang="en-US"/>
          </a:p>
        </p:txBody>
      </p:sp>
      <p:pic>
        <p:nvPicPr>
          <p:cNvPr id="7" name="图片 6">
            <a:extLst>
              <a:ext uri="{FF2B5EF4-FFF2-40B4-BE49-F238E27FC236}">
                <a16:creationId xmlns:a16="http://schemas.microsoft.com/office/drawing/2014/main" id="{782AF0EA-6DDA-4D96-A2E6-47D4A47BF70F}"/>
              </a:ext>
            </a:extLst>
          </p:cNvPr>
          <p:cNvPicPr>
            <a:picLocks noChangeAspect="1"/>
          </p:cNvPicPr>
          <p:nvPr/>
        </p:nvPicPr>
        <p:blipFill>
          <a:blip r:embed="rId2"/>
          <a:stretch>
            <a:fillRect/>
          </a:stretch>
        </p:blipFill>
        <p:spPr>
          <a:xfrm>
            <a:off x="366204" y="1108799"/>
            <a:ext cx="7499412" cy="363735"/>
          </a:xfrm>
          <a:prstGeom prst="rect">
            <a:avLst/>
          </a:prstGeom>
        </p:spPr>
      </p:pic>
      <p:pic>
        <p:nvPicPr>
          <p:cNvPr id="9" name="图片 8">
            <a:extLst>
              <a:ext uri="{FF2B5EF4-FFF2-40B4-BE49-F238E27FC236}">
                <a16:creationId xmlns:a16="http://schemas.microsoft.com/office/drawing/2014/main" id="{A683CC0A-E853-43B0-944A-02C9780E3213}"/>
              </a:ext>
            </a:extLst>
          </p:cNvPr>
          <p:cNvPicPr>
            <a:picLocks noChangeAspect="1"/>
          </p:cNvPicPr>
          <p:nvPr/>
        </p:nvPicPr>
        <p:blipFill>
          <a:blip r:embed="rId3"/>
          <a:stretch>
            <a:fillRect/>
          </a:stretch>
        </p:blipFill>
        <p:spPr>
          <a:xfrm>
            <a:off x="7954392" y="1108799"/>
            <a:ext cx="3871404" cy="363735"/>
          </a:xfrm>
          <a:prstGeom prst="rect">
            <a:avLst/>
          </a:prstGeom>
        </p:spPr>
      </p:pic>
      <p:pic>
        <p:nvPicPr>
          <p:cNvPr id="11" name="图片 10">
            <a:extLst>
              <a:ext uri="{FF2B5EF4-FFF2-40B4-BE49-F238E27FC236}">
                <a16:creationId xmlns:a16="http://schemas.microsoft.com/office/drawing/2014/main" id="{3BE1D451-1260-4E4C-8911-AE26F362729E}"/>
              </a:ext>
            </a:extLst>
          </p:cNvPr>
          <p:cNvPicPr>
            <a:picLocks noChangeAspect="1"/>
          </p:cNvPicPr>
          <p:nvPr/>
        </p:nvPicPr>
        <p:blipFill>
          <a:blip r:embed="rId4"/>
          <a:stretch>
            <a:fillRect/>
          </a:stretch>
        </p:blipFill>
        <p:spPr>
          <a:xfrm>
            <a:off x="2308724" y="1551290"/>
            <a:ext cx="7574551" cy="1066987"/>
          </a:xfrm>
          <a:prstGeom prst="rect">
            <a:avLst/>
          </a:prstGeom>
        </p:spPr>
      </p:pic>
      <p:pic>
        <p:nvPicPr>
          <p:cNvPr id="13" name="图片 12">
            <a:extLst>
              <a:ext uri="{FF2B5EF4-FFF2-40B4-BE49-F238E27FC236}">
                <a16:creationId xmlns:a16="http://schemas.microsoft.com/office/drawing/2014/main" id="{57DDB54C-44A1-4D98-9E5E-9355BCE3801D}"/>
              </a:ext>
            </a:extLst>
          </p:cNvPr>
          <p:cNvPicPr>
            <a:picLocks noChangeAspect="1"/>
          </p:cNvPicPr>
          <p:nvPr/>
        </p:nvPicPr>
        <p:blipFill>
          <a:blip r:embed="rId5"/>
          <a:stretch>
            <a:fillRect/>
          </a:stretch>
        </p:blipFill>
        <p:spPr>
          <a:xfrm>
            <a:off x="366204" y="3539899"/>
            <a:ext cx="4133745" cy="614403"/>
          </a:xfrm>
          <a:prstGeom prst="rect">
            <a:avLst/>
          </a:prstGeom>
        </p:spPr>
      </p:pic>
      <p:pic>
        <p:nvPicPr>
          <p:cNvPr id="15" name="图片 14">
            <a:extLst>
              <a:ext uri="{FF2B5EF4-FFF2-40B4-BE49-F238E27FC236}">
                <a16:creationId xmlns:a16="http://schemas.microsoft.com/office/drawing/2014/main" id="{62D9E739-982A-4EFC-9C9E-55EF74BE8DEC}"/>
              </a:ext>
            </a:extLst>
          </p:cNvPr>
          <p:cNvPicPr>
            <a:picLocks noChangeAspect="1"/>
          </p:cNvPicPr>
          <p:nvPr/>
        </p:nvPicPr>
        <p:blipFill>
          <a:blip r:embed="rId6"/>
          <a:stretch>
            <a:fillRect/>
          </a:stretch>
        </p:blipFill>
        <p:spPr>
          <a:xfrm>
            <a:off x="669645" y="4885556"/>
            <a:ext cx="10852708" cy="1727289"/>
          </a:xfrm>
          <a:prstGeom prst="rect">
            <a:avLst/>
          </a:prstGeom>
        </p:spPr>
      </p:pic>
    </p:spTree>
    <p:extLst>
      <p:ext uri="{BB962C8B-B14F-4D97-AF65-F5344CB8AC3E}">
        <p14:creationId xmlns:p14="http://schemas.microsoft.com/office/powerpoint/2010/main" val="4064794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0352D34-2B75-43DF-B837-AACD202FF3B7}"/>
              </a:ext>
            </a:extLst>
          </p:cNvPr>
          <p:cNvSpPr txBox="1"/>
          <p:nvPr/>
        </p:nvSpPr>
        <p:spPr>
          <a:xfrm>
            <a:off x="401715" y="334677"/>
            <a:ext cx="6094520" cy="369332"/>
          </a:xfrm>
          <a:prstGeom prst="rect">
            <a:avLst/>
          </a:prstGeom>
          <a:noFill/>
        </p:spPr>
        <p:txBody>
          <a:bodyPr wrap="square">
            <a:spAutoFit/>
          </a:bodyPr>
          <a:lstStyle/>
          <a:p>
            <a:r>
              <a:rPr lang="en-US" altLang="zh-CN" dirty="0"/>
              <a:t>Transposed Convolution and Sparsity Pruning</a:t>
            </a:r>
            <a:endParaRPr lang="zh-CN" altLang="en-US"/>
          </a:p>
        </p:txBody>
      </p:sp>
      <p:pic>
        <p:nvPicPr>
          <p:cNvPr id="9" name="图片 8">
            <a:extLst>
              <a:ext uri="{FF2B5EF4-FFF2-40B4-BE49-F238E27FC236}">
                <a16:creationId xmlns:a16="http://schemas.microsoft.com/office/drawing/2014/main" id="{206C569A-06F5-44EC-A6EC-38E854C5C788}"/>
              </a:ext>
            </a:extLst>
          </p:cNvPr>
          <p:cNvPicPr>
            <a:picLocks noChangeAspect="1"/>
          </p:cNvPicPr>
          <p:nvPr/>
        </p:nvPicPr>
        <p:blipFill>
          <a:blip r:embed="rId2"/>
          <a:stretch>
            <a:fillRect/>
          </a:stretch>
        </p:blipFill>
        <p:spPr>
          <a:xfrm>
            <a:off x="708907" y="1208751"/>
            <a:ext cx="10046216" cy="1155759"/>
          </a:xfrm>
          <a:prstGeom prst="rect">
            <a:avLst/>
          </a:prstGeom>
        </p:spPr>
      </p:pic>
      <p:pic>
        <p:nvPicPr>
          <p:cNvPr id="11" name="图片 10">
            <a:extLst>
              <a:ext uri="{FF2B5EF4-FFF2-40B4-BE49-F238E27FC236}">
                <a16:creationId xmlns:a16="http://schemas.microsoft.com/office/drawing/2014/main" id="{D8366D58-9423-44C8-BF8F-DEF3080700E7}"/>
              </a:ext>
            </a:extLst>
          </p:cNvPr>
          <p:cNvPicPr>
            <a:picLocks noChangeAspect="1"/>
          </p:cNvPicPr>
          <p:nvPr/>
        </p:nvPicPr>
        <p:blipFill>
          <a:blip r:embed="rId3"/>
          <a:stretch>
            <a:fillRect/>
          </a:stretch>
        </p:blipFill>
        <p:spPr>
          <a:xfrm>
            <a:off x="905462" y="3465901"/>
            <a:ext cx="4030523" cy="2982801"/>
          </a:xfrm>
          <a:prstGeom prst="rect">
            <a:avLst/>
          </a:prstGeom>
        </p:spPr>
      </p:pic>
      <p:pic>
        <p:nvPicPr>
          <p:cNvPr id="13" name="图片 12">
            <a:extLst>
              <a:ext uri="{FF2B5EF4-FFF2-40B4-BE49-F238E27FC236}">
                <a16:creationId xmlns:a16="http://schemas.microsoft.com/office/drawing/2014/main" id="{F77AE9C4-6004-4342-84E3-3C0C2BF068E7}"/>
              </a:ext>
            </a:extLst>
          </p:cNvPr>
          <p:cNvPicPr>
            <a:picLocks noChangeAspect="1"/>
          </p:cNvPicPr>
          <p:nvPr/>
        </p:nvPicPr>
        <p:blipFill>
          <a:blip r:embed="rId4"/>
          <a:stretch>
            <a:fillRect/>
          </a:stretch>
        </p:blipFill>
        <p:spPr>
          <a:xfrm>
            <a:off x="6407737" y="4966533"/>
            <a:ext cx="4756394" cy="1168460"/>
          </a:xfrm>
          <a:prstGeom prst="rect">
            <a:avLst/>
          </a:prstGeom>
        </p:spPr>
      </p:pic>
      <p:sp>
        <p:nvSpPr>
          <p:cNvPr id="15" name="文本框 14">
            <a:extLst>
              <a:ext uri="{FF2B5EF4-FFF2-40B4-BE49-F238E27FC236}">
                <a16:creationId xmlns:a16="http://schemas.microsoft.com/office/drawing/2014/main" id="{77ACFBB6-405A-4D89-957D-52E02C5A4A44}"/>
              </a:ext>
            </a:extLst>
          </p:cNvPr>
          <p:cNvSpPr txBox="1"/>
          <p:nvPr/>
        </p:nvSpPr>
        <p:spPr>
          <a:xfrm>
            <a:off x="6155184" y="3469858"/>
            <a:ext cx="5546325" cy="1200329"/>
          </a:xfrm>
          <a:prstGeom prst="rect">
            <a:avLst/>
          </a:prstGeom>
          <a:noFill/>
        </p:spPr>
        <p:txBody>
          <a:bodyPr wrap="square">
            <a:spAutoFit/>
          </a:bodyPr>
          <a:lstStyle/>
          <a:p>
            <a:r>
              <a:rPr lang="en-US" altLang="zh-CN" dirty="0"/>
              <a:t>We denote a function that returns the probability given features at each voxel as Ps(·) and remove all voxels Ps(·) &lt; τ , where τ is the sparsity pruning confidence threshold.</a:t>
            </a:r>
            <a:endParaRPr lang="zh-CN" altLang="en-US"/>
          </a:p>
        </p:txBody>
      </p:sp>
    </p:spTree>
    <p:extLst>
      <p:ext uri="{BB962C8B-B14F-4D97-AF65-F5344CB8AC3E}">
        <p14:creationId xmlns:p14="http://schemas.microsoft.com/office/powerpoint/2010/main" val="722426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9366F9F-0A05-42E0-90FB-4C757597D0DD}"/>
              </a:ext>
            </a:extLst>
          </p:cNvPr>
          <p:cNvSpPr txBox="1"/>
          <p:nvPr/>
        </p:nvSpPr>
        <p:spPr>
          <a:xfrm>
            <a:off x="446102" y="334677"/>
            <a:ext cx="6094520" cy="369332"/>
          </a:xfrm>
          <a:prstGeom prst="rect">
            <a:avLst/>
          </a:prstGeom>
          <a:noFill/>
        </p:spPr>
        <p:txBody>
          <a:bodyPr wrap="square">
            <a:spAutoFit/>
          </a:bodyPr>
          <a:lstStyle/>
          <a:p>
            <a:r>
              <a:rPr lang="en-US" altLang="zh-CN" b="1"/>
              <a:t>Multi-scale Bounding Box Anchor Prediction</a:t>
            </a:r>
            <a:endParaRPr lang="zh-CN" altLang="en-US" b="1"/>
          </a:p>
        </p:txBody>
      </p:sp>
      <p:sp>
        <p:nvSpPr>
          <p:cNvPr id="5" name="文本框 4">
            <a:extLst>
              <a:ext uri="{FF2B5EF4-FFF2-40B4-BE49-F238E27FC236}">
                <a16:creationId xmlns:a16="http://schemas.microsoft.com/office/drawing/2014/main" id="{051F7334-DE2B-40FE-9269-34A37AF10B87}"/>
              </a:ext>
            </a:extLst>
          </p:cNvPr>
          <p:cNvSpPr txBox="1"/>
          <p:nvPr/>
        </p:nvSpPr>
        <p:spPr>
          <a:xfrm>
            <a:off x="446102" y="888597"/>
            <a:ext cx="10793028" cy="646331"/>
          </a:xfrm>
          <a:prstGeom prst="rect">
            <a:avLst/>
          </a:prstGeom>
          <a:noFill/>
        </p:spPr>
        <p:txBody>
          <a:bodyPr wrap="square">
            <a:spAutoFit/>
          </a:bodyPr>
          <a:lstStyle/>
          <a:p>
            <a:r>
              <a:rPr lang="en-US" altLang="zh-CN"/>
              <a:t>For each k anchor box, the network predicts 1 object anchor likelihood score, 6 offsets relative to the anchor box, and c semantic class scores. This results in (c + 7)k outputs per voxel. </a:t>
            </a:r>
            <a:endParaRPr lang="zh-CN" altLang="en-US"/>
          </a:p>
        </p:txBody>
      </p:sp>
      <p:sp>
        <p:nvSpPr>
          <p:cNvPr id="9" name="文本框 8">
            <a:extLst>
              <a:ext uri="{FF2B5EF4-FFF2-40B4-BE49-F238E27FC236}">
                <a16:creationId xmlns:a16="http://schemas.microsoft.com/office/drawing/2014/main" id="{9931352D-6DDD-4ED0-9173-41CDA39ECE6F}"/>
              </a:ext>
            </a:extLst>
          </p:cNvPr>
          <p:cNvSpPr txBox="1"/>
          <p:nvPr/>
        </p:nvSpPr>
        <p:spPr>
          <a:xfrm>
            <a:off x="446102" y="1719516"/>
            <a:ext cx="10952826" cy="646331"/>
          </a:xfrm>
          <a:prstGeom prst="rect">
            <a:avLst/>
          </a:prstGeom>
          <a:noFill/>
        </p:spPr>
        <p:txBody>
          <a:bodyPr wrap="square">
            <a:spAutoFit/>
          </a:bodyPr>
          <a:lstStyle/>
          <a:p>
            <a:r>
              <a:rPr lang="en-US" altLang="zh-CN"/>
              <a:t>Specifically, for each anchor ratio seed ar, we use all unique permutations of                          as the aspect ratios of an anchor. In total, we use k = 13 anchors with                              including the identity ratio.</a:t>
            </a:r>
            <a:endParaRPr lang="zh-CN" altLang="en-US"/>
          </a:p>
        </p:txBody>
      </p:sp>
      <p:pic>
        <p:nvPicPr>
          <p:cNvPr id="11" name="图片 10">
            <a:extLst>
              <a:ext uri="{FF2B5EF4-FFF2-40B4-BE49-F238E27FC236}">
                <a16:creationId xmlns:a16="http://schemas.microsoft.com/office/drawing/2014/main" id="{7064A5C7-D576-4A38-BB69-73D5FD739233}"/>
              </a:ext>
            </a:extLst>
          </p:cNvPr>
          <p:cNvPicPr>
            <a:picLocks noChangeAspect="1"/>
          </p:cNvPicPr>
          <p:nvPr/>
        </p:nvPicPr>
        <p:blipFill rotWithShape="1">
          <a:blip r:embed="rId2"/>
          <a:srcRect t="5025" b="11550"/>
          <a:stretch/>
        </p:blipFill>
        <p:spPr>
          <a:xfrm>
            <a:off x="8032261" y="1651246"/>
            <a:ext cx="1507643" cy="435929"/>
          </a:xfrm>
          <a:prstGeom prst="rect">
            <a:avLst/>
          </a:prstGeom>
        </p:spPr>
      </p:pic>
      <p:pic>
        <p:nvPicPr>
          <p:cNvPr id="13" name="图片 12">
            <a:extLst>
              <a:ext uri="{FF2B5EF4-FFF2-40B4-BE49-F238E27FC236}">
                <a16:creationId xmlns:a16="http://schemas.microsoft.com/office/drawing/2014/main" id="{1F7E470D-DA48-48E5-BA80-41A2698DB78A}"/>
              </a:ext>
            </a:extLst>
          </p:cNvPr>
          <p:cNvPicPr>
            <a:picLocks noChangeAspect="1"/>
          </p:cNvPicPr>
          <p:nvPr/>
        </p:nvPicPr>
        <p:blipFill>
          <a:blip r:embed="rId3"/>
          <a:stretch>
            <a:fillRect/>
          </a:stretch>
        </p:blipFill>
        <p:spPr>
          <a:xfrm>
            <a:off x="6096000" y="2042681"/>
            <a:ext cx="1678807" cy="302878"/>
          </a:xfrm>
          <a:prstGeom prst="rect">
            <a:avLst/>
          </a:prstGeom>
        </p:spPr>
      </p:pic>
      <p:sp>
        <p:nvSpPr>
          <p:cNvPr id="15" name="文本框 14">
            <a:extLst>
              <a:ext uri="{FF2B5EF4-FFF2-40B4-BE49-F238E27FC236}">
                <a16:creationId xmlns:a16="http://schemas.microsoft.com/office/drawing/2014/main" id="{00E24EC0-6949-4886-A6DA-57E8747832A3}"/>
              </a:ext>
            </a:extLst>
          </p:cNvPr>
          <p:cNvSpPr txBox="1"/>
          <p:nvPr/>
        </p:nvSpPr>
        <p:spPr>
          <a:xfrm>
            <a:off x="446102" y="2689012"/>
            <a:ext cx="6094520" cy="369332"/>
          </a:xfrm>
          <a:prstGeom prst="rect">
            <a:avLst/>
          </a:prstGeom>
          <a:noFill/>
        </p:spPr>
        <p:txBody>
          <a:bodyPr wrap="square">
            <a:spAutoFit/>
          </a:bodyPr>
          <a:lstStyle/>
          <a:p>
            <a:r>
              <a:rPr lang="en-US" altLang="zh-CN" b="1"/>
              <a:t>Losses</a:t>
            </a:r>
            <a:endParaRPr lang="zh-CN" altLang="en-US" b="1"/>
          </a:p>
        </p:txBody>
      </p:sp>
      <p:pic>
        <p:nvPicPr>
          <p:cNvPr id="17" name="图片 16">
            <a:extLst>
              <a:ext uri="{FF2B5EF4-FFF2-40B4-BE49-F238E27FC236}">
                <a16:creationId xmlns:a16="http://schemas.microsoft.com/office/drawing/2014/main" id="{EA699A23-D09F-47E8-B014-592C9CFFF021}"/>
              </a:ext>
            </a:extLst>
          </p:cNvPr>
          <p:cNvPicPr>
            <a:picLocks noChangeAspect="1"/>
          </p:cNvPicPr>
          <p:nvPr/>
        </p:nvPicPr>
        <p:blipFill>
          <a:blip r:embed="rId4"/>
          <a:stretch>
            <a:fillRect/>
          </a:stretch>
        </p:blipFill>
        <p:spPr>
          <a:xfrm>
            <a:off x="446102" y="3642148"/>
            <a:ext cx="9010782" cy="1685656"/>
          </a:xfrm>
          <a:prstGeom prst="rect">
            <a:avLst/>
          </a:prstGeom>
        </p:spPr>
      </p:pic>
      <p:pic>
        <p:nvPicPr>
          <p:cNvPr id="21" name="图片 20">
            <a:extLst>
              <a:ext uri="{FF2B5EF4-FFF2-40B4-BE49-F238E27FC236}">
                <a16:creationId xmlns:a16="http://schemas.microsoft.com/office/drawing/2014/main" id="{83219DE1-85E9-4C01-9698-6836FD574972}"/>
              </a:ext>
            </a:extLst>
          </p:cNvPr>
          <p:cNvPicPr>
            <a:picLocks noChangeAspect="1"/>
          </p:cNvPicPr>
          <p:nvPr/>
        </p:nvPicPr>
        <p:blipFill>
          <a:blip r:embed="rId5"/>
          <a:stretch>
            <a:fillRect/>
          </a:stretch>
        </p:blipFill>
        <p:spPr>
          <a:xfrm>
            <a:off x="446103" y="3205274"/>
            <a:ext cx="9010781" cy="386813"/>
          </a:xfrm>
          <a:prstGeom prst="rect">
            <a:avLst/>
          </a:prstGeom>
        </p:spPr>
      </p:pic>
      <p:sp>
        <p:nvSpPr>
          <p:cNvPr id="23" name="文本框 22">
            <a:extLst>
              <a:ext uri="{FF2B5EF4-FFF2-40B4-BE49-F238E27FC236}">
                <a16:creationId xmlns:a16="http://schemas.microsoft.com/office/drawing/2014/main" id="{53B7BDF0-D85D-492F-897F-45AE130AC810}"/>
              </a:ext>
            </a:extLst>
          </p:cNvPr>
          <p:cNvSpPr txBox="1"/>
          <p:nvPr/>
        </p:nvSpPr>
        <p:spPr>
          <a:xfrm>
            <a:off x="446102" y="5911608"/>
            <a:ext cx="10793028" cy="646331"/>
          </a:xfrm>
          <a:prstGeom prst="rect">
            <a:avLst/>
          </a:prstGeom>
          <a:noFill/>
        </p:spPr>
        <p:txBody>
          <a:bodyPr wrap="square">
            <a:spAutoFit/>
          </a:bodyPr>
          <a:lstStyle/>
          <a:p>
            <a:r>
              <a:rPr lang="en-US" altLang="zh-CN"/>
              <a:t>we define a sparsity to be positive if any of the subsequent positive anchor associated to the current voxel is positive. </a:t>
            </a:r>
            <a:endParaRPr lang="zh-CN" altLang="en-US"/>
          </a:p>
        </p:txBody>
      </p:sp>
      <p:pic>
        <p:nvPicPr>
          <p:cNvPr id="25" name="图片 24">
            <a:extLst>
              <a:ext uri="{FF2B5EF4-FFF2-40B4-BE49-F238E27FC236}">
                <a16:creationId xmlns:a16="http://schemas.microsoft.com/office/drawing/2014/main" id="{4518781C-4F17-42F4-A896-70D72904783C}"/>
              </a:ext>
            </a:extLst>
          </p:cNvPr>
          <p:cNvPicPr>
            <a:picLocks noChangeAspect="1"/>
          </p:cNvPicPr>
          <p:nvPr/>
        </p:nvPicPr>
        <p:blipFill>
          <a:blip r:embed="rId6"/>
          <a:stretch>
            <a:fillRect/>
          </a:stretch>
        </p:blipFill>
        <p:spPr>
          <a:xfrm>
            <a:off x="446102" y="5469031"/>
            <a:ext cx="7328705" cy="290288"/>
          </a:xfrm>
          <a:prstGeom prst="rect">
            <a:avLst/>
          </a:prstGeom>
        </p:spPr>
      </p:pic>
      <p:pic>
        <p:nvPicPr>
          <p:cNvPr id="27" name="图片 26">
            <a:extLst>
              <a:ext uri="{FF2B5EF4-FFF2-40B4-BE49-F238E27FC236}">
                <a16:creationId xmlns:a16="http://schemas.microsoft.com/office/drawing/2014/main" id="{D9CC6E17-8238-4AE6-A0AC-370C135F9456}"/>
              </a:ext>
            </a:extLst>
          </p:cNvPr>
          <p:cNvPicPr>
            <a:picLocks noChangeAspect="1"/>
          </p:cNvPicPr>
          <p:nvPr/>
        </p:nvPicPr>
        <p:blipFill>
          <a:blip r:embed="rId7"/>
          <a:stretch>
            <a:fillRect/>
          </a:stretch>
        </p:blipFill>
        <p:spPr>
          <a:xfrm>
            <a:off x="7774807" y="5484708"/>
            <a:ext cx="3351737" cy="258933"/>
          </a:xfrm>
          <a:prstGeom prst="rect">
            <a:avLst/>
          </a:prstGeom>
        </p:spPr>
      </p:pic>
    </p:spTree>
    <p:extLst>
      <p:ext uri="{BB962C8B-B14F-4D97-AF65-F5344CB8AC3E}">
        <p14:creationId xmlns:p14="http://schemas.microsoft.com/office/powerpoint/2010/main" val="2495684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961D0BF-235B-4574-8266-1491752B94E6}"/>
              </a:ext>
            </a:extLst>
          </p:cNvPr>
          <p:cNvPicPr>
            <a:picLocks noChangeAspect="1"/>
          </p:cNvPicPr>
          <p:nvPr/>
        </p:nvPicPr>
        <p:blipFill>
          <a:blip r:embed="rId2"/>
          <a:stretch>
            <a:fillRect/>
          </a:stretch>
        </p:blipFill>
        <p:spPr>
          <a:xfrm>
            <a:off x="1012053" y="183418"/>
            <a:ext cx="10058401" cy="6311886"/>
          </a:xfrm>
          <a:prstGeom prst="rect">
            <a:avLst/>
          </a:prstGeom>
        </p:spPr>
      </p:pic>
    </p:spTree>
    <p:extLst>
      <p:ext uri="{BB962C8B-B14F-4D97-AF65-F5344CB8AC3E}">
        <p14:creationId xmlns:p14="http://schemas.microsoft.com/office/powerpoint/2010/main" val="2108237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1264A44-EF7F-48DD-9205-97EF7509BF04}"/>
              </a:ext>
            </a:extLst>
          </p:cNvPr>
          <p:cNvPicPr>
            <a:picLocks noChangeAspect="1"/>
          </p:cNvPicPr>
          <p:nvPr/>
        </p:nvPicPr>
        <p:blipFill>
          <a:blip r:embed="rId2"/>
          <a:stretch>
            <a:fillRect/>
          </a:stretch>
        </p:blipFill>
        <p:spPr>
          <a:xfrm>
            <a:off x="482311" y="638031"/>
            <a:ext cx="11227377" cy="5581937"/>
          </a:xfrm>
          <a:prstGeom prst="rect">
            <a:avLst/>
          </a:prstGeom>
        </p:spPr>
      </p:pic>
    </p:spTree>
    <p:extLst>
      <p:ext uri="{BB962C8B-B14F-4D97-AF65-F5344CB8AC3E}">
        <p14:creationId xmlns:p14="http://schemas.microsoft.com/office/powerpoint/2010/main" val="2753094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C79E49C-B204-4011-BFC6-BBE8CB11F069}"/>
              </a:ext>
            </a:extLst>
          </p:cNvPr>
          <p:cNvPicPr>
            <a:picLocks noChangeAspect="1"/>
          </p:cNvPicPr>
          <p:nvPr/>
        </p:nvPicPr>
        <p:blipFill>
          <a:blip r:embed="rId2"/>
          <a:stretch>
            <a:fillRect/>
          </a:stretch>
        </p:blipFill>
        <p:spPr>
          <a:xfrm>
            <a:off x="736324" y="1309269"/>
            <a:ext cx="10719351" cy="2463927"/>
          </a:xfrm>
          <a:prstGeom prst="rect">
            <a:avLst/>
          </a:prstGeom>
        </p:spPr>
      </p:pic>
    </p:spTree>
    <p:extLst>
      <p:ext uri="{BB962C8B-B14F-4D97-AF65-F5344CB8AC3E}">
        <p14:creationId xmlns:p14="http://schemas.microsoft.com/office/powerpoint/2010/main" val="424686969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298</TotalTime>
  <Words>777</Words>
  <Application>Microsoft Office PowerPoint</Application>
  <PresentationFormat>宽屏</PresentationFormat>
  <Paragraphs>68</Paragraphs>
  <Slides>26</Slides>
  <Notes>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26</vt:i4>
      </vt:variant>
    </vt:vector>
  </HeadingPairs>
  <TitlesOfParts>
    <vt:vector size="34" baseType="lpstr">
      <vt:lpstr>等线</vt:lpstr>
      <vt:lpstr>等线 Light</vt:lpstr>
      <vt:lpstr>微软雅黑</vt:lpstr>
      <vt:lpstr>Arial</vt:lpstr>
      <vt:lpstr>Calibri</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Yuan ZhiHao</dc:creator>
  <cp:lastModifiedBy>Yuan ZhiHao</cp:lastModifiedBy>
  <cp:revision>19</cp:revision>
  <dcterms:created xsi:type="dcterms:W3CDTF">2020-09-25T08:32:34Z</dcterms:created>
  <dcterms:modified xsi:type="dcterms:W3CDTF">2020-10-06T11:06:36Z</dcterms:modified>
</cp:coreProperties>
</file>